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handoutMasterIdLst>
    <p:handoutMasterId r:id="rId10"/>
  </p:handoutMasterIdLst>
  <p:sldIdLst>
    <p:sldId id="273" r:id="rId2"/>
    <p:sldId id="276" r:id="rId3"/>
    <p:sldId id="275" r:id="rId4"/>
    <p:sldId id="277" r:id="rId5"/>
    <p:sldId id="270" r:id="rId6"/>
    <p:sldId id="271" r:id="rId7"/>
    <p:sldId id="27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8267EF3-AFC0-4B8D-97AB-67D04CC3D41B}">
          <p14:sldIdLst>
            <p14:sldId id="273"/>
            <p14:sldId id="276"/>
            <p14:sldId id="275"/>
            <p14:sldId id="277"/>
            <p14:sldId id="270"/>
            <p14:sldId id="271"/>
            <p14:sldId id="27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情報通信課" initials="情報通信課" lastIdx="3" clrIdx="0">
    <p:extLst>
      <p:ext uri="{19B8F6BF-5375-455C-9EA6-DF929625EA0E}">
        <p15:presenceInfo xmlns:p15="http://schemas.microsoft.com/office/powerpoint/2012/main" userId="情報通信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0" autoAdjust="0"/>
    <p:restoredTop sz="94190" autoAdjust="0"/>
  </p:normalViewPr>
  <p:slideViewPr>
    <p:cSldViewPr snapToGrid="0">
      <p:cViewPr varScale="1">
        <p:scale>
          <a:sx n="70" d="100"/>
          <a:sy n="70" d="100"/>
        </p:scale>
        <p:origin x="43"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83B783-4410-41EE-B791-DFF8551056D3}" type="datetimeFigureOut">
              <a:rPr kumimoji="1" lang="ja-JP" altLang="en-US" smtClean="0"/>
              <a:t>2021/1/29</a:t>
            </a:fld>
            <a:endParaRPr kumimoji="1" lang="ja-JP" altLang="en-US" dirty="0"/>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398F14-E199-41AB-B836-23E4944AE292}" type="slidenum">
              <a:rPr kumimoji="1" lang="ja-JP" altLang="en-US" smtClean="0"/>
              <a:t>‹#›</a:t>
            </a:fld>
            <a:endParaRPr kumimoji="1" lang="ja-JP" altLang="en-US" dirty="0"/>
          </a:p>
        </p:txBody>
      </p:sp>
    </p:spTree>
    <p:extLst>
      <p:ext uri="{BB962C8B-B14F-4D97-AF65-F5344CB8AC3E}">
        <p14:creationId xmlns:p14="http://schemas.microsoft.com/office/powerpoint/2010/main" val="24162009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9FE642-F11F-4969-827B-B6890FE56926}" type="datetimeFigureOut">
              <a:rPr kumimoji="1" lang="ja-JP" altLang="en-US" smtClean="0"/>
              <a:t>2021/1/29</a:t>
            </a:fld>
            <a:endParaRPr kumimoji="1" lang="ja-JP" altLang="en-US" dirty="0"/>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CE470-5D73-4D5D-AD9E-09E2FE96F383}" type="slidenum">
              <a:rPr kumimoji="1" lang="ja-JP" altLang="en-US" smtClean="0"/>
              <a:t>‹#›</a:t>
            </a:fld>
            <a:endParaRPr kumimoji="1" lang="ja-JP" altLang="en-US" dirty="0"/>
          </a:p>
        </p:txBody>
      </p:sp>
    </p:spTree>
    <p:extLst>
      <p:ext uri="{BB962C8B-B14F-4D97-AF65-F5344CB8AC3E}">
        <p14:creationId xmlns:p14="http://schemas.microsoft.com/office/powerpoint/2010/main" val="16296945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governor.wa.gov/sites/default/files/SafeStartPhasedReopening.pdf?utm_medium=email&amp;utm_source=govdelivery"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governor.wa.gov/sites/default/files/SafeStartPhasedReopening.pdf?utm_medium=email&amp;utm_source=govdelivery"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p:txBody>
      </p:sp>
      <p:sp>
        <p:nvSpPr>
          <p:cNvPr id="4" name="スライド番号プレースホルダー 3"/>
          <p:cNvSpPr>
            <a:spLocks noGrp="1"/>
          </p:cNvSpPr>
          <p:nvPr>
            <p:ph type="sldNum" sz="quarter" idx="10"/>
          </p:nvPr>
        </p:nvSpPr>
        <p:spPr/>
        <p:txBody>
          <a:bodyPr/>
          <a:lstStyle/>
          <a:p>
            <a:fld id="{F60CE470-5D73-4D5D-AD9E-09E2FE96F383}" type="slidenum">
              <a:rPr kumimoji="1" lang="ja-JP" altLang="en-US" smtClean="0"/>
              <a:t>2</a:t>
            </a:fld>
            <a:endParaRPr kumimoji="1" lang="ja-JP" altLang="en-US" dirty="0"/>
          </a:p>
        </p:txBody>
      </p:sp>
    </p:spTree>
    <p:extLst>
      <p:ext uri="{BB962C8B-B14F-4D97-AF65-F5344CB8AC3E}">
        <p14:creationId xmlns:p14="http://schemas.microsoft.com/office/powerpoint/2010/main" val="88779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p:txBody>
      </p:sp>
      <p:sp>
        <p:nvSpPr>
          <p:cNvPr id="4" name="スライド番号プレースホルダー 3"/>
          <p:cNvSpPr>
            <a:spLocks noGrp="1"/>
          </p:cNvSpPr>
          <p:nvPr>
            <p:ph type="sldNum" sz="quarter" idx="10"/>
          </p:nvPr>
        </p:nvSpPr>
        <p:spPr/>
        <p:txBody>
          <a:bodyPr/>
          <a:lstStyle/>
          <a:p>
            <a:fld id="{F60CE470-5D73-4D5D-AD9E-09E2FE96F383}" type="slidenum">
              <a:rPr kumimoji="1" lang="ja-JP" altLang="en-US" smtClean="0"/>
              <a:t>3</a:t>
            </a:fld>
            <a:endParaRPr kumimoji="1" lang="ja-JP" altLang="en-US" dirty="0"/>
          </a:p>
        </p:txBody>
      </p:sp>
    </p:spTree>
    <p:extLst>
      <p:ext uri="{BB962C8B-B14F-4D97-AF65-F5344CB8AC3E}">
        <p14:creationId xmlns:p14="http://schemas.microsoft.com/office/powerpoint/2010/main" val="426958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0CE470-5D73-4D5D-AD9E-09E2FE96F383}" type="slidenum">
              <a:rPr kumimoji="1" lang="ja-JP" altLang="en-US" smtClean="0"/>
              <a:t>5</a:t>
            </a:fld>
            <a:endParaRPr kumimoji="1" lang="ja-JP" altLang="en-US" dirty="0"/>
          </a:p>
        </p:txBody>
      </p:sp>
    </p:spTree>
    <p:extLst>
      <p:ext uri="{BB962C8B-B14F-4D97-AF65-F5344CB8AC3E}">
        <p14:creationId xmlns:p14="http://schemas.microsoft.com/office/powerpoint/2010/main" val="856871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出典:ワシントン州政府安全再開計画 </a:t>
            </a:r>
            <a:r>
              <a:rPr lang="en-US" sz="1200" dirty="0">
                <a:hlinkClick r:id="rId3"/>
              </a:rPr>
              <a:t>https://www.governor.wa.gov/sites/default/files/SafeStartPhasedReopening.pdf?utm_medium=email&amp;utm_source=govdelivery</a:t>
            </a:r>
            <a:endParaRPr lang="en-US" sz="1200" dirty="0"/>
          </a:p>
          <a:p>
            <a:endParaRPr lang="en-US" dirty="0"/>
          </a:p>
        </p:txBody>
      </p:sp>
      <p:sp>
        <p:nvSpPr>
          <p:cNvPr id="4" name="Slide Number Placeholder 3"/>
          <p:cNvSpPr>
            <a:spLocks noGrp="1"/>
          </p:cNvSpPr>
          <p:nvPr>
            <p:ph type="sldNum" sz="quarter" idx="5"/>
          </p:nvPr>
        </p:nvSpPr>
        <p:spPr/>
        <p:txBody>
          <a:bodyPr/>
          <a:lstStyle/>
          <a:p>
            <a:fld id="{F60CE470-5D73-4D5D-AD9E-09E2FE96F383}" type="slidenum">
              <a:rPr kumimoji="1" lang="ja-JP" altLang="en-US" smtClean="0"/>
              <a:t>6</a:t>
            </a:fld>
            <a:endParaRPr kumimoji="1" lang="ja-JP" altLang="en-US" dirty="0"/>
          </a:p>
        </p:txBody>
      </p:sp>
    </p:spTree>
    <p:extLst>
      <p:ext uri="{BB962C8B-B14F-4D97-AF65-F5344CB8AC3E}">
        <p14:creationId xmlns:p14="http://schemas.microsoft.com/office/powerpoint/2010/main" val="1401558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出典:ワシントン州政府安全再開計画 </a:t>
            </a:r>
            <a:r>
              <a:rPr lang="en-US" altLang="ja-JP" sz="1200" dirty="0" smtClean="0">
                <a:hlinkClick r:id="rId3"/>
              </a:rPr>
              <a:t>https://www.governor.wa.gov/sites/default/files/SafeStartPhasedReopening.pdf?utm_medium=email&amp;utm_source=govdelivery</a:t>
            </a:r>
            <a:endParaRPr lang="en-US" altLang="ja-JP" sz="1200" dirty="0" smtClean="0"/>
          </a:p>
        </p:txBody>
      </p:sp>
      <p:sp>
        <p:nvSpPr>
          <p:cNvPr id="4" name="スライド番号プレースホルダー 3"/>
          <p:cNvSpPr>
            <a:spLocks noGrp="1"/>
          </p:cNvSpPr>
          <p:nvPr>
            <p:ph type="sldNum" sz="quarter" idx="10"/>
          </p:nvPr>
        </p:nvSpPr>
        <p:spPr/>
        <p:txBody>
          <a:bodyPr/>
          <a:lstStyle/>
          <a:p>
            <a:fld id="{F60CE470-5D73-4D5D-AD9E-09E2FE96F383}" type="slidenum">
              <a:rPr kumimoji="1" lang="ja-JP" altLang="en-US" smtClean="0"/>
              <a:t>7</a:t>
            </a:fld>
            <a:endParaRPr kumimoji="1" lang="ja-JP" altLang="en-US" dirty="0"/>
          </a:p>
        </p:txBody>
      </p:sp>
    </p:spTree>
    <p:extLst>
      <p:ext uri="{BB962C8B-B14F-4D97-AF65-F5344CB8AC3E}">
        <p14:creationId xmlns:p14="http://schemas.microsoft.com/office/powerpoint/2010/main" val="1548227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8" indent="0" algn="ctr">
              <a:buNone/>
              <a:defRPr sz="1800"/>
            </a:lvl3pPr>
            <a:lvl4pPr marL="1371566" indent="0" algn="ctr">
              <a:buNone/>
              <a:defRPr sz="1600"/>
            </a:lvl4pPr>
            <a:lvl5pPr marL="1828754" indent="0" algn="ctr">
              <a:buNone/>
              <a:defRPr sz="1600"/>
            </a:lvl5pPr>
            <a:lvl6pPr marL="2285943" indent="0" algn="ctr">
              <a:buNone/>
              <a:defRPr sz="1600"/>
            </a:lvl6pPr>
            <a:lvl7pPr marL="2743132" indent="0" algn="ctr">
              <a:buNone/>
              <a:defRPr sz="1600"/>
            </a:lvl7pPr>
            <a:lvl8pPr marL="3200320" indent="0" algn="ctr">
              <a:buNone/>
              <a:defRPr sz="1600"/>
            </a:lvl8pPr>
            <a:lvl9pPr marL="3657509"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FF6E21-F590-489F-B287-08ABEF51065D}" type="datetime1">
              <a:rPr kumimoji="1" lang="ja-JP" altLang="en-US" smtClean="0"/>
              <a:t>2021/1/29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3575759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089820-8D14-4C97-82A4-AB8953CDD0CC}" type="datetime1">
              <a:rPr kumimoji="1" lang="ja-JP" altLang="en-US" smtClean="0"/>
              <a:t>2021/1/29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208529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254425-A1D1-4695-A5AA-8C273F30631C}" type="datetime1">
              <a:rPr kumimoji="1" lang="ja-JP" altLang="en-US" smtClean="0"/>
              <a:t>2021/1/29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3213982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DAAAAB-3191-4D5A-971B-7F41BCD237CF}" type="datetime1">
              <a:rPr kumimoji="1" lang="ja-JP" altLang="en-US" smtClean="0"/>
              <a:t>2021/1/29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2946360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0"/>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4589465"/>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6EBB1A-64FA-4FAE-AB30-A497A090E886}" type="datetime1">
              <a:rPr kumimoji="1" lang="ja-JP" altLang="en-US" smtClean="0"/>
              <a:t>2021/1/29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237353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7337AB-0855-4103-8C7C-B84B57D66272}" type="datetime1">
              <a:rPr kumimoji="1" lang="ja-JP" altLang="en-US" smtClean="0"/>
              <a:t>2021/1/29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15790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7"/>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8F84A7F-C5B7-4990-A881-22F5C02A20D2}" type="datetime1">
              <a:rPr kumimoji="1" lang="ja-JP" altLang="en-US" smtClean="0"/>
              <a:t>2021/1/29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2775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5C09A84-D56B-4EC9-836C-31C1E1FACC3F}" type="datetime1">
              <a:rPr kumimoji="1" lang="ja-JP" altLang="en-US" smtClean="0"/>
              <a:t>2021/1/29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1381053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0B32DA-E3A0-4C96-B98B-51845E183F4A}" type="datetime1">
              <a:rPr kumimoji="1" lang="ja-JP" altLang="en-US" smtClean="0"/>
              <a:t>2021/1/29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3554336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2654D8-64FC-439A-A624-DB47EFA2E666}" type="datetime1">
              <a:rPr kumimoji="1" lang="ja-JP" altLang="en-US" smtClean="0"/>
              <a:t>2021/1/29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3077350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7"/>
            <a:ext cx="4629151" cy="4873625"/>
          </a:xfrm>
        </p:spPr>
        <p:txBody>
          <a:bodyPr anchor="t"/>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8" indent="0">
              <a:buNone/>
              <a:defRPr sz="1200"/>
            </a:lvl3pPr>
            <a:lvl4pPr marL="1371566" indent="0">
              <a:buNone/>
              <a:defRPr sz="1000"/>
            </a:lvl4pPr>
            <a:lvl5pPr marL="1828754" indent="0">
              <a:buNone/>
              <a:defRPr sz="1000"/>
            </a:lvl5pPr>
            <a:lvl6pPr marL="2285943" indent="0">
              <a:buNone/>
              <a:defRPr sz="1000"/>
            </a:lvl6pPr>
            <a:lvl7pPr marL="2743132" indent="0">
              <a:buNone/>
              <a:defRPr sz="1000"/>
            </a:lvl7pPr>
            <a:lvl8pPr marL="3200320" indent="0">
              <a:buNone/>
              <a:defRPr sz="1000"/>
            </a:lvl8pPr>
            <a:lvl9pPr marL="3657509"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ACB125-84E4-4715-A4F3-06CDC3BEC584}" type="datetime1">
              <a:rPr kumimoji="1" lang="ja-JP" altLang="en-US" smtClean="0"/>
              <a:t>2021/1/29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357860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9043E-B244-4458-A93A-21CCFF92C704}" type="datetime1">
              <a:rPr kumimoji="1" lang="ja-JP" altLang="en-US" smtClean="0"/>
              <a:t>2021/1/29</a:t>
            </a:fld>
            <a:endParaRPr kumimoji="1" lang="ja-JP" altLang="en-US" dirty="0"/>
          </a:p>
        </p:txBody>
      </p:sp>
      <p:sp>
        <p:nvSpPr>
          <p:cNvPr id="5" name="Footer Placeholder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177BC-F50E-45AC-9DBC-5FEB2A373AE3}" type="slidenum">
              <a:rPr kumimoji="1" lang="ja-JP" altLang="en-US" smtClean="0"/>
              <a:t>‹#›</a:t>
            </a:fld>
            <a:endParaRPr kumimoji="1" lang="ja-JP" altLang="en-US" dirty="0"/>
          </a:p>
        </p:txBody>
      </p:sp>
    </p:spTree>
    <p:extLst>
      <p:ext uri="{BB962C8B-B14F-4D97-AF65-F5344CB8AC3E}">
        <p14:creationId xmlns:p14="http://schemas.microsoft.com/office/powerpoint/2010/main" val="37401925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78"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8"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8"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2" indent="-228594" algn="l" defTabSz="914378"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8"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5"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8"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78" rtl="0" eaLnBrk="1" latinLnBrk="0" hangingPunct="1">
        <a:defRPr kumimoji="1" sz="1800" kern="1200">
          <a:solidFill>
            <a:schemeClr val="tx1"/>
          </a:solidFill>
          <a:latin typeface="+mn-lt"/>
          <a:ea typeface="+mn-ea"/>
          <a:cs typeface="+mn-cs"/>
        </a:defRPr>
      </a:lvl1pPr>
      <a:lvl2pPr marL="457189" algn="l" defTabSz="914378" rtl="0" eaLnBrk="1" latinLnBrk="0" hangingPunct="1">
        <a:defRPr kumimoji="1" sz="1800" kern="1200">
          <a:solidFill>
            <a:schemeClr val="tx1"/>
          </a:solidFill>
          <a:latin typeface="+mn-lt"/>
          <a:ea typeface="+mn-ea"/>
          <a:cs typeface="+mn-cs"/>
        </a:defRPr>
      </a:lvl2pPr>
      <a:lvl3pPr marL="914378" algn="l" defTabSz="914378" rtl="0" eaLnBrk="1" latinLnBrk="0" hangingPunct="1">
        <a:defRPr kumimoji="1" sz="1800" kern="1200">
          <a:solidFill>
            <a:schemeClr val="tx1"/>
          </a:solidFill>
          <a:latin typeface="+mn-lt"/>
          <a:ea typeface="+mn-ea"/>
          <a:cs typeface="+mn-cs"/>
        </a:defRPr>
      </a:lvl3pPr>
      <a:lvl4pPr marL="1371566" algn="l" defTabSz="914378" rtl="0" eaLnBrk="1" latinLnBrk="0" hangingPunct="1">
        <a:defRPr kumimoji="1" sz="1800" kern="1200">
          <a:solidFill>
            <a:schemeClr val="tx1"/>
          </a:solidFill>
          <a:latin typeface="+mn-lt"/>
          <a:ea typeface="+mn-ea"/>
          <a:cs typeface="+mn-cs"/>
        </a:defRPr>
      </a:lvl4pPr>
      <a:lvl5pPr marL="1828754" algn="l" defTabSz="914378" rtl="0" eaLnBrk="1" latinLnBrk="0" hangingPunct="1">
        <a:defRPr kumimoji="1" sz="1800" kern="1200">
          <a:solidFill>
            <a:schemeClr val="tx1"/>
          </a:solidFill>
          <a:latin typeface="+mn-lt"/>
          <a:ea typeface="+mn-ea"/>
          <a:cs typeface="+mn-cs"/>
        </a:defRPr>
      </a:lvl5pPr>
      <a:lvl6pPr marL="2285943" algn="l" defTabSz="914378" rtl="0" eaLnBrk="1" latinLnBrk="0" hangingPunct="1">
        <a:defRPr kumimoji="1" sz="1800" kern="1200">
          <a:solidFill>
            <a:schemeClr val="tx1"/>
          </a:solidFill>
          <a:latin typeface="+mn-lt"/>
          <a:ea typeface="+mn-ea"/>
          <a:cs typeface="+mn-cs"/>
        </a:defRPr>
      </a:lvl6pPr>
      <a:lvl7pPr marL="2743132" algn="l" defTabSz="914378" rtl="0" eaLnBrk="1" latinLnBrk="0" hangingPunct="1">
        <a:defRPr kumimoji="1" sz="1800" kern="1200">
          <a:solidFill>
            <a:schemeClr val="tx1"/>
          </a:solidFill>
          <a:latin typeface="+mn-lt"/>
          <a:ea typeface="+mn-ea"/>
          <a:cs typeface="+mn-cs"/>
        </a:defRPr>
      </a:lvl7pPr>
      <a:lvl8pPr marL="3200320" algn="l" defTabSz="914378" rtl="0" eaLnBrk="1" latinLnBrk="0" hangingPunct="1">
        <a:defRPr kumimoji="1" sz="1800" kern="1200">
          <a:solidFill>
            <a:schemeClr val="tx1"/>
          </a:solidFill>
          <a:latin typeface="+mn-lt"/>
          <a:ea typeface="+mn-ea"/>
          <a:cs typeface="+mn-cs"/>
        </a:defRPr>
      </a:lvl8pPr>
      <a:lvl9pPr marL="3657509" algn="l" defTabSz="9143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ernor.wa.gov/sites/default/files/HealthyWashington.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oronavirus.wa.gov/what-you-need-know/covid-19-risk-assessment-dashboard"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governor.wa.gov/sites/default/files/HealthyWashington.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governor.wa.gov/issues/issues/covid-19-resources/covid-19-reopening-guidance-businesses-and-worker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coronavirus.wa.gov/news/statement-statewide-face-covering-order-expansion" TargetMode="External"/><Relationship Id="rId4" Type="http://schemas.openxmlformats.org/officeDocument/2006/relationships/hyperlink" Target="https://www.doh.wa.gov/Portals/1/Documents/1600/coronavirus/Secretary_of_Health_Order_20-03_Statewide_Face_Covering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lni.wa.gov/agency/_docs/wacoronavirushazardconsiderationsemployer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governor.wa.gov/sites/default/files/SafeStartPhasedReopening.pdf?utm_medium=email&amp;utm_source=govdelivery"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governor.wa.gov/sites/default/files/proclamations/20-46%20-%20COVID-19%20High%20Risk%20Employees.pdf" TargetMode="External"/><Relationship Id="rId3" Type="http://schemas.openxmlformats.org/officeDocument/2006/relationships/hyperlink" Target="https://www.governor.wa.gov/sites/default/files/Safe%20Start%20Proc%2020-25.5.pdf" TargetMode="External"/><Relationship Id="rId7" Type="http://schemas.openxmlformats.org/officeDocument/2006/relationships/hyperlink" Target="https://www.cdc.gov/coronavirus/2019-ncov/community/disinfecting-building-facility.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doh.wa.gov/Coronavirus/workplace" TargetMode="External"/><Relationship Id="rId5" Type="http://schemas.openxmlformats.org/officeDocument/2006/relationships/hyperlink" Target="https://lni.wa.gov/forms-publications/F414-164-000.pdf" TargetMode="External"/><Relationship Id="rId4" Type="http://schemas.openxmlformats.org/officeDocument/2006/relationships/hyperlink" Target="https://app.leg.wa.gov/wac/default.aspx?cite=296-800-23025" TargetMode="External"/><Relationship Id="rId9" Type="http://schemas.openxmlformats.org/officeDocument/2006/relationships/hyperlink" Target="https://www.governor.wa.gov/sites/default/files/SafeStartPhasedReopening.pdf?utm_medium=email&amp;utm_source=govdeliver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47684" y="579508"/>
            <a:ext cx="8820727" cy="283794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4400" dirty="0"/>
              <a:t>ワシントン州活動</a:t>
            </a:r>
            <a:r>
              <a:rPr lang="ja-JP" altLang="en-US" sz="4400" dirty="0" smtClean="0"/>
              <a:t>再開計画</a:t>
            </a:r>
            <a:endParaRPr lang="en-US" altLang="ja-JP" sz="4400" dirty="0" smtClean="0"/>
          </a:p>
          <a:p>
            <a:pPr algn="ctr"/>
            <a:r>
              <a:rPr lang="ja-JP" altLang="en-US" sz="4400" dirty="0" smtClean="0"/>
              <a:t>の</a:t>
            </a:r>
            <a:r>
              <a:rPr kumimoji="1" lang="ja-JP" altLang="en-US" sz="4400" dirty="0" smtClean="0"/>
              <a:t>概要について</a:t>
            </a:r>
            <a:r>
              <a:rPr kumimoji="1" lang="ja-JP" altLang="en-US" sz="3600" dirty="0" smtClean="0"/>
              <a:t>（未定稿）</a:t>
            </a:r>
            <a:endParaRPr kumimoji="1" lang="ja-JP" altLang="en-US" sz="4400" dirty="0"/>
          </a:p>
        </p:txBody>
      </p:sp>
      <p:sp>
        <p:nvSpPr>
          <p:cNvPr id="6" name="テキスト ボックス 5"/>
          <p:cNvSpPr txBox="1"/>
          <p:nvPr/>
        </p:nvSpPr>
        <p:spPr>
          <a:xfrm>
            <a:off x="0" y="120072"/>
            <a:ext cx="1569660" cy="369332"/>
          </a:xfrm>
          <a:prstGeom prst="rect">
            <a:avLst/>
          </a:prstGeom>
          <a:noFill/>
        </p:spPr>
        <p:txBody>
          <a:bodyPr wrap="none" rtlCol="0">
            <a:spAutoFit/>
          </a:bodyPr>
          <a:lstStyle/>
          <a:p>
            <a:r>
              <a:rPr kumimoji="1" lang="ja-JP" altLang="en-US" dirty="0" smtClean="0"/>
              <a:t>（参考資料）</a:t>
            </a:r>
            <a:endParaRPr kumimoji="1" lang="ja-JP" altLang="en-US" dirty="0"/>
          </a:p>
        </p:txBody>
      </p:sp>
      <p:sp>
        <p:nvSpPr>
          <p:cNvPr id="7" name="テキスト ボックス 6"/>
          <p:cNvSpPr txBox="1"/>
          <p:nvPr/>
        </p:nvSpPr>
        <p:spPr>
          <a:xfrm>
            <a:off x="2092833" y="3741798"/>
            <a:ext cx="4801314" cy="830997"/>
          </a:xfrm>
          <a:prstGeom prst="rect">
            <a:avLst/>
          </a:prstGeom>
          <a:noFill/>
        </p:spPr>
        <p:txBody>
          <a:bodyPr wrap="none" rtlCol="0">
            <a:spAutoFit/>
          </a:bodyPr>
          <a:lstStyle/>
          <a:p>
            <a:pPr algn="ctr"/>
            <a:r>
              <a:rPr kumimoji="1" lang="ja-JP" altLang="en-US" sz="2400" dirty="0" smtClean="0"/>
              <a:t>２０２１年１月</a:t>
            </a:r>
            <a:r>
              <a:rPr kumimoji="1" lang="ja-JP" altLang="en-US" sz="2400" dirty="0" smtClean="0">
                <a:solidFill>
                  <a:srgbClr val="FF0000"/>
                </a:solidFill>
              </a:rPr>
              <a:t>２８</a:t>
            </a:r>
            <a:r>
              <a:rPr kumimoji="1" lang="ja-JP" altLang="en-US" sz="2400" dirty="0" smtClean="0"/>
              <a:t>日時点</a:t>
            </a:r>
            <a:endParaRPr kumimoji="1" lang="en-US" altLang="ja-JP" sz="2400" dirty="0" smtClean="0"/>
          </a:p>
          <a:p>
            <a:pPr algn="ctr"/>
            <a:r>
              <a:rPr kumimoji="1" lang="ja-JP" altLang="en-US" sz="2400" dirty="0" smtClean="0"/>
              <a:t>在シアトル日本国総領事館経済班</a:t>
            </a:r>
            <a:endParaRPr kumimoji="1" lang="ja-JP" altLang="en-US" sz="2400" dirty="0"/>
          </a:p>
        </p:txBody>
      </p:sp>
      <p:sp>
        <p:nvSpPr>
          <p:cNvPr id="8" name="テキスト ボックス 7"/>
          <p:cNvSpPr txBox="1"/>
          <p:nvPr/>
        </p:nvSpPr>
        <p:spPr>
          <a:xfrm>
            <a:off x="200693" y="4897139"/>
            <a:ext cx="8820727" cy="1938992"/>
          </a:xfrm>
          <a:prstGeom prst="rect">
            <a:avLst/>
          </a:prstGeom>
          <a:noFill/>
        </p:spPr>
        <p:txBody>
          <a:bodyPr wrap="square" rtlCol="0">
            <a:spAutoFit/>
          </a:bodyPr>
          <a:lstStyle/>
          <a:p>
            <a:r>
              <a:rPr kumimoji="1" lang="ja-JP" altLang="en-US" sz="1200" dirty="0"/>
              <a:t>（注意点）</a:t>
            </a:r>
          </a:p>
          <a:p>
            <a:r>
              <a:rPr kumimoji="1" lang="ja-JP" altLang="en-US" sz="1200" dirty="0"/>
              <a:t>　本情報は，ワシントン州の主要な行政機関や団体のウェブサイトの情報をもとに，その時点における当地日系企業・</a:t>
            </a:r>
            <a:r>
              <a:rPr kumimoji="1" lang="en-US" altLang="ja-JP" sz="1200" dirty="0"/>
              <a:t>NPO</a:t>
            </a:r>
            <a:r>
              <a:rPr kumimoji="1" lang="ja-JP" altLang="en-US" sz="1200" dirty="0"/>
              <a:t>・邦人労働者に役立つ情報を，皆様のご参考として迅速に日本語で届ける目的で発信しているものです。法的助言を構成するものではなく，法的助言として依拠すべきものではありません。実際</a:t>
            </a:r>
            <a:r>
              <a:rPr kumimoji="1" lang="ja-JP" altLang="en-US" sz="1200" dirty="0" smtClean="0"/>
              <a:t>の情報の活用に</a:t>
            </a:r>
            <a:r>
              <a:rPr kumimoji="1" lang="ja-JP" altLang="en-US" sz="1200" dirty="0"/>
              <a:t>あたっては，該当するウェブサイトで最新の情報や詳細を直接ご確認ください</a:t>
            </a:r>
            <a:r>
              <a:rPr kumimoji="1" lang="ja-JP" altLang="en-US" sz="1200" dirty="0" smtClean="0"/>
              <a:t>。</a:t>
            </a:r>
            <a:endParaRPr kumimoji="1" lang="en-US" altLang="ja-JP" sz="1200" dirty="0" smtClean="0"/>
          </a:p>
          <a:p>
            <a:endParaRPr kumimoji="1" lang="en-US" altLang="ja-JP" sz="1200" dirty="0" smtClean="0"/>
          </a:p>
          <a:p>
            <a:r>
              <a:rPr kumimoji="1" lang="ja-JP" altLang="en-US" sz="1200" dirty="0" smtClean="0"/>
              <a:t>（</a:t>
            </a:r>
            <a:r>
              <a:rPr kumimoji="1" lang="ja-JP" altLang="en-US" sz="1200" dirty="0"/>
              <a:t>免責）</a:t>
            </a:r>
          </a:p>
          <a:p>
            <a:r>
              <a:rPr kumimoji="1" lang="ja-JP" altLang="en-US" sz="1200" dirty="0"/>
              <a:t>　</a:t>
            </a:r>
            <a:r>
              <a:rPr kumimoji="1" lang="ja-JP" altLang="en-US" sz="1200" dirty="0" smtClean="0"/>
              <a:t>本情報又</a:t>
            </a:r>
            <a:r>
              <a:rPr kumimoji="1" lang="ja-JP" altLang="en-US" sz="1200" dirty="0"/>
              <a:t>は当館情報に関して生じた直接的，間接的，派生的，特別の，付随的，あるいは懲罰的損害および利益の喪失については，それが契約，不法行為，無過失責任，あるいはその他の原因に基づき生じたか否かにかかわらず，一切の責任を負いません</a:t>
            </a:r>
            <a:r>
              <a:rPr kumimoji="1" lang="ja-JP" altLang="en-US" sz="1200" dirty="0" smtClean="0"/>
              <a:t>。</a:t>
            </a:r>
            <a:endParaRPr kumimoji="1" lang="ja-JP" altLang="en-US" sz="1200" dirty="0"/>
          </a:p>
        </p:txBody>
      </p:sp>
      <p:sp>
        <p:nvSpPr>
          <p:cNvPr id="2" name="スライド番号プレースホルダー 1"/>
          <p:cNvSpPr>
            <a:spLocks noGrp="1"/>
          </p:cNvSpPr>
          <p:nvPr>
            <p:ph type="sldNum" sz="quarter" idx="12"/>
          </p:nvPr>
        </p:nvSpPr>
        <p:spPr>
          <a:xfrm>
            <a:off x="6457951" y="6471006"/>
            <a:ext cx="2057400" cy="365125"/>
          </a:xfrm>
        </p:spPr>
        <p:txBody>
          <a:bodyPr/>
          <a:lstStyle/>
          <a:p>
            <a:fld id="{C4A177BC-F50E-45AC-9DBC-5FEB2A373AE3}" type="slidenum">
              <a:rPr kumimoji="1" lang="ja-JP" altLang="en-US" smtClean="0"/>
              <a:t>1</a:t>
            </a:fld>
            <a:endParaRPr kumimoji="1" lang="ja-JP" altLang="en-US" dirty="0"/>
          </a:p>
        </p:txBody>
      </p:sp>
      <p:sp>
        <p:nvSpPr>
          <p:cNvPr id="9" name="テキスト ボックス 8"/>
          <p:cNvSpPr txBox="1"/>
          <p:nvPr/>
        </p:nvSpPr>
        <p:spPr>
          <a:xfrm>
            <a:off x="2511036" y="7160475"/>
            <a:ext cx="4200040" cy="276999"/>
          </a:xfrm>
          <a:prstGeom prst="rect">
            <a:avLst/>
          </a:prstGeom>
          <a:noFill/>
        </p:spPr>
        <p:txBody>
          <a:bodyPr wrap="square" rtlCol="0">
            <a:spAutoFit/>
          </a:bodyPr>
          <a:lstStyle/>
          <a:p>
            <a:r>
              <a:rPr kumimoji="1" lang="en-US" altLang="ja-JP" sz="1200" dirty="0" smtClean="0"/>
              <a:t>※</a:t>
            </a:r>
            <a:r>
              <a:rPr kumimoji="1" lang="ja-JP" altLang="en-US" sz="1200" dirty="0" smtClean="0"/>
              <a:t>　</a:t>
            </a:r>
            <a:r>
              <a:rPr kumimoji="1" lang="ja-JP" altLang="en-US" sz="1200" dirty="0" smtClean="0">
                <a:solidFill>
                  <a:srgbClr val="FF0000"/>
                </a:solidFill>
              </a:rPr>
              <a:t>赤字箇所</a:t>
            </a:r>
            <a:r>
              <a:rPr kumimoji="1" lang="ja-JP" altLang="en-US" sz="1200" dirty="0" smtClean="0"/>
              <a:t>は前回からの変更箇所</a:t>
            </a:r>
            <a:endParaRPr kumimoji="1" lang="ja-JP" altLang="en-US" sz="1200" dirty="0"/>
          </a:p>
        </p:txBody>
      </p:sp>
    </p:spTree>
    <p:extLst>
      <p:ext uri="{BB962C8B-B14F-4D97-AF65-F5344CB8AC3E}">
        <p14:creationId xmlns:p14="http://schemas.microsoft.com/office/powerpoint/2010/main" val="1643948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379" y="-13855"/>
            <a:ext cx="9079345" cy="471055"/>
          </a:xfrm>
        </p:spPr>
        <p:txBody>
          <a:bodyPr anchor="t">
            <a:normAutofit fontScale="90000"/>
          </a:bodyPr>
          <a:lstStyle/>
          <a:p>
            <a:r>
              <a:rPr lang="ja-JP" altLang="en-US" sz="2400" b="1" dirty="0" smtClean="0">
                <a:latin typeface="メイリオ" panose="020B0604030504040204" pitchFamily="50" charset="-128"/>
                <a:ea typeface="メイリオ" panose="020B0604030504040204" pitchFamily="50" charset="-128"/>
              </a:rPr>
              <a:t>（</a:t>
            </a:r>
            <a:r>
              <a:rPr lang="en-US" altLang="ja-JP" sz="2400" b="1" dirty="0" smtClean="0">
                <a:latin typeface="メイリオ" panose="020B0604030504040204" pitchFamily="50" charset="-128"/>
                <a:ea typeface="メイリオ" panose="020B0604030504040204" pitchFamily="50" charset="-128"/>
              </a:rPr>
              <a:t>1/11</a:t>
            </a:r>
            <a:r>
              <a:rPr lang="ja-JP" altLang="en-US" sz="2400" b="1" dirty="0" smtClean="0">
                <a:latin typeface="メイリオ" panose="020B0604030504040204" pitchFamily="50" charset="-128"/>
                <a:ea typeface="メイリオ" panose="020B0604030504040204" pitchFamily="50" charset="-128"/>
              </a:rPr>
              <a:t>開始）</a:t>
            </a:r>
            <a:r>
              <a:rPr lang="ja-JP" altLang="ja-JP" sz="2400" b="1" dirty="0" smtClean="0">
                <a:latin typeface="メイリオ" panose="020B0604030504040204" pitchFamily="50" charset="-128"/>
                <a:ea typeface="メイリオ" panose="020B0604030504040204" pitchFamily="50" charset="-128"/>
                <a:hlinkClick r:id="rId3"/>
              </a:rPr>
              <a:t>ワシントン州</a:t>
            </a:r>
            <a:r>
              <a:rPr lang="ja-JP" altLang="en-US" sz="2400" b="1" dirty="0" smtClean="0">
                <a:latin typeface="メイリオ" panose="020B0604030504040204" pitchFamily="50" charset="-128"/>
                <a:ea typeface="メイリオ" panose="020B0604030504040204" pitchFamily="50" charset="-128"/>
                <a:hlinkClick r:id="rId3"/>
              </a:rPr>
              <a:t>新たな</a:t>
            </a:r>
            <a:r>
              <a:rPr lang="ja-JP" altLang="ja-JP" sz="2400" b="1" dirty="0" smtClean="0">
                <a:latin typeface="メイリオ" panose="020B0604030504040204" pitchFamily="50" charset="-128"/>
                <a:ea typeface="メイリオ" panose="020B0604030504040204" pitchFamily="50" charset="-128"/>
                <a:hlinkClick r:id="rId3"/>
              </a:rPr>
              <a:t>活動再開</a:t>
            </a:r>
            <a:r>
              <a:rPr lang="ja-JP" altLang="en-US" sz="2400" b="1" dirty="0" smtClean="0">
                <a:latin typeface="メイリオ" panose="020B0604030504040204" pitchFamily="50" charset="-128"/>
                <a:ea typeface="メイリオ" panose="020B0604030504040204" pitchFamily="50" charset="-128"/>
                <a:hlinkClick r:id="rId3"/>
              </a:rPr>
              <a:t>ロードマップ</a:t>
            </a:r>
            <a:r>
              <a:rPr lang="ja-JP" altLang="ja-JP" sz="2400" b="1" dirty="0" smtClean="0">
                <a:latin typeface="メイリオ" panose="020B0604030504040204" pitchFamily="50" charset="-128"/>
                <a:ea typeface="メイリオ" panose="020B0604030504040204" pitchFamily="50" charset="-128"/>
              </a:rPr>
              <a:t>の</a:t>
            </a:r>
            <a:r>
              <a:rPr lang="ja-JP" altLang="en-US" sz="2400" b="1" dirty="0" smtClean="0">
                <a:latin typeface="メイリオ" panose="020B0604030504040204" pitchFamily="50" charset="-128"/>
                <a:ea typeface="メイリオ" panose="020B0604030504040204" pitchFamily="50" charset="-128"/>
              </a:rPr>
              <a:t>概要①</a:t>
            </a:r>
            <a:r>
              <a:rPr lang="en-US" altLang="ja-JP" sz="2400" b="1" dirty="0" smtClean="0">
                <a:latin typeface="メイリオ" panose="020B0604030504040204" pitchFamily="50" charset="-128"/>
                <a:ea typeface="メイリオ" panose="020B0604030504040204" pitchFamily="50" charset="-128"/>
              </a:rPr>
              <a:t/>
            </a:r>
            <a:br>
              <a:rPr lang="en-US" altLang="ja-JP" sz="2400" b="1" dirty="0" smtClean="0">
                <a:latin typeface="メイリオ" panose="020B0604030504040204" pitchFamily="50" charset="-128"/>
                <a:ea typeface="メイリオ" panose="020B0604030504040204" pitchFamily="50" charset="-128"/>
              </a:rPr>
            </a:br>
            <a:r>
              <a:rPr lang="ja-JP" altLang="en-US" sz="2400" b="1" dirty="0" smtClean="0">
                <a:latin typeface="メイリオ" panose="020B0604030504040204" pitchFamily="50" charset="-128"/>
                <a:ea typeface="メイリオ" panose="020B0604030504040204" pitchFamily="50" charset="-128"/>
              </a:rPr>
              <a:t>フェーズ移行の考え方</a:t>
            </a:r>
            <a:endParaRPr lang="ja-JP" altLang="en-US" sz="2400" b="1" dirty="0">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168816553"/>
              </p:ext>
            </p:extLst>
          </p:nvPr>
        </p:nvGraphicFramePr>
        <p:xfrm>
          <a:off x="52887" y="2600839"/>
          <a:ext cx="9036000" cy="3237168"/>
        </p:xfrm>
        <a:graphic>
          <a:graphicData uri="http://schemas.openxmlformats.org/drawingml/2006/table">
            <a:tbl>
              <a:tblPr firstRow="1" bandRow="1">
                <a:tableStyleId>{5C22544A-7EE6-4342-B048-85BDC9FD1C3A}</a:tableStyleId>
              </a:tblPr>
              <a:tblGrid>
                <a:gridCol w="3134286">
                  <a:extLst>
                    <a:ext uri="{9D8B030D-6E8A-4147-A177-3AD203B41FA5}">
                      <a16:colId xmlns:a16="http://schemas.microsoft.com/office/drawing/2014/main" val="1797180041"/>
                    </a:ext>
                  </a:extLst>
                </a:gridCol>
                <a:gridCol w="3176337">
                  <a:extLst>
                    <a:ext uri="{9D8B030D-6E8A-4147-A177-3AD203B41FA5}">
                      <a16:colId xmlns:a16="http://schemas.microsoft.com/office/drawing/2014/main" val="2399481651"/>
                    </a:ext>
                  </a:extLst>
                </a:gridCol>
                <a:gridCol w="2725377">
                  <a:extLst>
                    <a:ext uri="{9D8B030D-6E8A-4147-A177-3AD203B41FA5}">
                      <a16:colId xmlns:a16="http://schemas.microsoft.com/office/drawing/2014/main" val="4283710018"/>
                    </a:ext>
                  </a:extLst>
                </a:gridCol>
              </a:tblGrid>
              <a:tr h="207594">
                <a:tc rowSpan="2">
                  <a:txBody>
                    <a:bodyPr/>
                    <a:lstStyle/>
                    <a:p>
                      <a:pPr algn="ctr"/>
                      <a:r>
                        <a:rPr kumimoji="1" lang="ja-JP" altLang="en-US" sz="1600" dirty="0" smtClean="0">
                          <a:solidFill>
                            <a:schemeClr val="tx1"/>
                          </a:solidFill>
                          <a:latin typeface="ＭＳ 明朝" panose="02020609040205080304" pitchFamily="17" charset="-128"/>
                          <a:ea typeface="ＭＳ 明朝" panose="02020609040205080304" pitchFamily="17" charset="-128"/>
                        </a:rPr>
                        <a:t>４つの指標</a:t>
                      </a:r>
                      <a:endParaRPr kumimoji="1" lang="ja-JP" altLang="en-US" sz="16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pPr algn="ctr"/>
                      <a:r>
                        <a:rPr kumimoji="1" lang="ja-JP" altLang="en-US" sz="1600" dirty="0" smtClean="0">
                          <a:solidFill>
                            <a:schemeClr val="tx1"/>
                          </a:solidFill>
                          <a:latin typeface="ＭＳ 明朝" panose="02020609040205080304" pitchFamily="17" charset="-128"/>
                          <a:ea typeface="ＭＳ 明朝" panose="02020609040205080304" pitchFamily="17" charset="-128"/>
                        </a:rPr>
                        <a:t>フェーズ１からフェーズ２への移行条件</a:t>
                      </a:r>
                      <a:endParaRPr kumimoji="1" lang="ja-JP" altLang="en-US" sz="16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ＭＳ 明朝" panose="02020609040205080304" pitchFamily="17" charset="-128"/>
                          <a:ea typeface="ＭＳ 明朝" panose="02020609040205080304" pitchFamily="17" charset="-128"/>
                        </a:rPr>
                        <a:t>フェーズ２に留まるための条件</a:t>
                      </a:r>
                      <a:endParaRPr kumimoji="1" lang="ja-JP" altLang="en-US" sz="1600" dirty="0">
                        <a:solidFill>
                          <a:schemeClr val="tx1"/>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3050401844"/>
                  </a:ext>
                </a:extLst>
              </a:tr>
              <a:tr h="253727">
                <a:tc vMerge="1">
                  <a:txBody>
                    <a:bodyPr/>
                    <a:lstStyle/>
                    <a:p>
                      <a:pPr algn="l"/>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pPr algn="ctr"/>
                      <a:r>
                        <a:rPr kumimoji="1" lang="ja-JP" altLang="en-US" sz="1400" b="0" dirty="0" smtClean="0">
                          <a:solidFill>
                            <a:srgbClr val="FF0000"/>
                          </a:solidFill>
                          <a:latin typeface="ＭＳ 明朝" panose="02020609040205080304" pitchFamily="17" charset="-128"/>
                          <a:ea typeface="ＭＳ 明朝" panose="02020609040205080304" pitchFamily="17" charset="-128"/>
                        </a:rPr>
                        <a:t>以下４つのうち</a:t>
                      </a:r>
                      <a:r>
                        <a:rPr kumimoji="1" lang="ja-JP" altLang="en-US" sz="1400" b="0" u="sng" dirty="0" smtClean="0">
                          <a:solidFill>
                            <a:srgbClr val="FF0000"/>
                          </a:solidFill>
                          <a:latin typeface="ＭＳ 明朝" panose="02020609040205080304" pitchFamily="17" charset="-128"/>
                          <a:ea typeface="ＭＳ 明朝" panose="02020609040205080304" pitchFamily="17" charset="-128"/>
                        </a:rPr>
                        <a:t>３基準</a:t>
                      </a:r>
                      <a:r>
                        <a:rPr kumimoji="1" lang="ja-JP" altLang="en-US" sz="1400" b="0" dirty="0" smtClean="0">
                          <a:solidFill>
                            <a:srgbClr val="FF0000"/>
                          </a:solidFill>
                          <a:latin typeface="ＭＳ 明朝" panose="02020609040205080304" pitchFamily="17" charset="-128"/>
                          <a:ea typeface="ＭＳ 明朝" panose="02020609040205080304" pitchFamily="17" charset="-128"/>
                        </a:rPr>
                        <a:t>を満たす</a:t>
                      </a:r>
                      <a:endParaRPr kumimoji="1" lang="ja-JP" altLang="en-US" sz="1400" b="0" dirty="0">
                        <a:solidFill>
                          <a:srgbClr val="FF0000"/>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en-US" sz="1400" b="0" dirty="0" smtClean="0"/>
                        <a:t>４基準のうち、</a:t>
                      </a:r>
                      <a:r>
                        <a:rPr kumimoji="1" lang="ja-JP" altLang="en-US" sz="1400" b="0" u="sng" dirty="0" smtClean="0"/>
                        <a:t>いずれか</a:t>
                      </a:r>
                      <a:r>
                        <a:rPr kumimoji="1" lang="ja-JP" altLang="en-US" sz="1400" b="0" u="sng" dirty="0" smtClean="0">
                          <a:solidFill>
                            <a:schemeClr val="tx1"/>
                          </a:solidFill>
                        </a:rPr>
                        <a:t>３</a:t>
                      </a:r>
                      <a:r>
                        <a:rPr kumimoji="1" lang="ja-JP" altLang="en-US" sz="1400" b="0" u="sng" dirty="0" smtClean="0"/>
                        <a:t>つ</a:t>
                      </a:r>
                      <a:r>
                        <a:rPr kumimoji="1" lang="ja-JP" altLang="en-US" sz="1400" b="0" dirty="0" smtClean="0"/>
                        <a:t>を満たす（</a:t>
                      </a:r>
                      <a:r>
                        <a:rPr kumimoji="1" lang="ja-JP" altLang="en-US" sz="1400" b="1" u="sng" dirty="0" smtClean="0"/>
                        <a:t>これを満たさなくなった場合、フェーズ１に戻る</a:t>
                      </a:r>
                      <a:r>
                        <a:rPr kumimoji="1" lang="ja-JP" altLang="en-US" sz="1400" b="0" dirty="0" smtClean="0"/>
                        <a:t>）</a:t>
                      </a:r>
                      <a:endParaRPr kumimoji="1" lang="ja-JP" altLang="en-US" sz="1400" b="0" dirty="0"/>
                    </a:p>
                  </a:txBody>
                  <a:tcPr anchor="ctr"/>
                </a:tc>
                <a:extLst>
                  <a:ext uri="{0D108BD9-81ED-4DB2-BD59-A6C34878D82A}">
                    <a16:rowId xmlns:a16="http://schemas.microsoft.com/office/drawing/2014/main" val="467594294"/>
                  </a:ext>
                </a:extLst>
              </a:tr>
              <a:tr h="253727">
                <a:tc>
                  <a:txBody>
                    <a:bodyPr/>
                    <a:lstStyle/>
                    <a:p>
                      <a:pPr algn="l"/>
                      <a:r>
                        <a:rPr kumimoji="1" lang="ja-JP" altLang="ja-JP" sz="1600" kern="1200" dirty="0" smtClean="0">
                          <a:solidFill>
                            <a:schemeClr val="dk1"/>
                          </a:solidFill>
                          <a:effectLst/>
                          <a:latin typeface="+mn-lt"/>
                          <a:ea typeface="+mn-ea"/>
                          <a:cs typeface="+mn-cs"/>
                        </a:rPr>
                        <a:t>①</a:t>
                      </a:r>
                      <a:r>
                        <a:rPr kumimoji="1" lang="ja-JP" altLang="en-US" sz="1600" kern="1200" dirty="0" smtClean="0">
                          <a:solidFill>
                            <a:schemeClr val="dk1"/>
                          </a:solidFill>
                          <a:effectLst/>
                          <a:latin typeface="+mn-lt"/>
                          <a:ea typeface="+mn-ea"/>
                          <a:cs typeface="+mn-cs"/>
                        </a:rPr>
                        <a:t>過去２週間の</a:t>
                      </a:r>
                      <a:r>
                        <a:rPr kumimoji="1" lang="ja-JP" altLang="ja-JP" sz="1600" kern="1200" dirty="0" smtClean="0">
                          <a:solidFill>
                            <a:schemeClr val="dk1"/>
                          </a:solidFill>
                          <a:effectLst/>
                          <a:latin typeface="+mn-lt"/>
                          <a:ea typeface="+mn-ea"/>
                          <a:cs typeface="+mn-cs"/>
                        </a:rPr>
                        <a:t>１０万人当たりの感染者数</a:t>
                      </a:r>
                      <a:endParaRPr kumimoji="1" lang="ja-JP" altLang="en-US" sz="16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pPr algn="l"/>
                      <a:r>
                        <a:rPr kumimoji="1" lang="ja-JP" altLang="ja-JP" sz="1600" kern="1200" dirty="0" smtClean="0">
                          <a:solidFill>
                            <a:schemeClr val="dk1"/>
                          </a:solidFill>
                          <a:effectLst/>
                          <a:latin typeface="+mn-lt"/>
                          <a:ea typeface="+mn-ea"/>
                          <a:cs typeface="+mn-cs"/>
                        </a:rPr>
                        <a:t>１０％以上下げる</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600" kern="1200" dirty="0" smtClean="0">
                          <a:solidFill>
                            <a:schemeClr val="dk1"/>
                          </a:solidFill>
                          <a:effectLst/>
                          <a:latin typeface="+mn-lt"/>
                          <a:ea typeface="+mn-ea"/>
                          <a:cs typeface="+mn-cs"/>
                        </a:rPr>
                        <a:t>減少又は一定</a:t>
                      </a:r>
                      <a:endParaRPr kumimoji="1" lang="ja-JP" altLang="en-US" sz="1600" dirty="0"/>
                    </a:p>
                  </a:txBody>
                  <a:tcPr anchor="ctr"/>
                </a:tc>
                <a:extLst>
                  <a:ext uri="{0D108BD9-81ED-4DB2-BD59-A6C34878D82A}">
                    <a16:rowId xmlns:a16="http://schemas.microsoft.com/office/drawing/2014/main" val="4173192919"/>
                  </a:ext>
                </a:extLst>
              </a:tr>
              <a:tr h="207594">
                <a:tc>
                  <a:txBody>
                    <a:bodyPr/>
                    <a:lstStyle/>
                    <a:p>
                      <a:pPr algn="l"/>
                      <a:r>
                        <a:rPr kumimoji="1" lang="ja-JP" altLang="ja-JP" sz="1600" kern="1200" dirty="0" smtClean="0">
                          <a:solidFill>
                            <a:schemeClr val="dk1"/>
                          </a:solidFill>
                          <a:effectLst/>
                          <a:latin typeface="+mn-lt"/>
                          <a:ea typeface="+mn-ea"/>
                          <a:cs typeface="+mn-cs"/>
                        </a:rPr>
                        <a:t>②</a:t>
                      </a:r>
                      <a:r>
                        <a:rPr kumimoji="1" lang="ja-JP" altLang="en-US" sz="1600" kern="1200" dirty="0" smtClean="0">
                          <a:solidFill>
                            <a:schemeClr val="dk1"/>
                          </a:solidFill>
                          <a:effectLst/>
                          <a:latin typeface="+mn-lt"/>
                          <a:ea typeface="+mn-ea"/>
                          <a:cs typeface="+mn-cs"/>
                        </a:rPr>
                        <a:t>過去２週間の</a:t>
                      </a:r>
                      <a:r>
                        <a:rPr kumimoji="1" lang="ja-JP" altLang="ja-JP" sz="1600" kern="1200" dirty="0" smtClean="0">
                          <a:solidFill>
                            <a:schemeClr val="dk1"/>
                          </a:solidFill>
                          <a:effectLst/>
                          <a:latin typeface="+mn-lt"/>
                          <a:ea typeface="+mn-ea"/>
                          <a:cs typeface="+mn-cs"/>
                        </a:rPr>
                        <a:t>１０万人当たりの入院患者数</a:t>
                      </a:r>
                      <a:endParaRPr kumimoji="1" lang="ja-JP" altLang="en-US" sz="16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600" kern="1200" dirty="0" smtClean="0">
                          <a:solidFill>
                            <a:schemeClr val="dk1"/>
                          </a:solidFill>
                          <a:effectLst/>
                          <a:latin typeface="+mn-lt"/>
                          <a:ea typeface="+mn-ea"/>
                          <a:cs typeface="+mn-cs"/>
                        </a:rPr>
                        <a:t>１０％以上下げる</a:t>
                      </a:r>
                      <a:endParaRPr kumimoji="1" lang="ja-JP" altLang="en-US" sz="1600" dirty="0">
                        <a:solidFill>
                          <a:schemeClr val="tx1"/>
                        </a:solidFill>
                        <a:latin typeface="ＭＳ 明朝" panose="02020609040205080304" pitchFamily="17" charset="-128"/>
                        <a:ea typeface="ＭＳ 明朝" panose="02020609040205080304" pitchFamily="17" charset="-128"/>
                      </a:endParaRPr>
                    </a:p>
                  </a:txBody>
                  <a:tcPr/>
                </a:tc>
                <a:tc>
                  <a:txBody>
                    <a:bodyPr/>
                    <a:lstStyle/>
                    <a:p>
                      <a:r>
                        <a:rPr kumimoji="1" lang="ja-JP" altLang="ja-JP" sz="1600" kern="1200" dirty="0" smtClean="0">
                          <a:solidFill>
                            <a:schemeClr val="dk1"/>
                          </a:solidFill>
                          <a:effectLst/>
                          <a:latin typeface="+mn-lt"/>
                          <a:ea typeface="+mn-ea"/>
                          <a:cs typeface="+mn-cs"/>
                        </a:rPr>
                        <a:t>減少又は一定</a:t>
                      </a:r>
                      <a:endParaRPr kumimoji="1" lang="ja-JP" altLang="en-US" sz="1600" dirty="0"/>
                    </a:p>
                  </a:txBody>
                  <a:tcPr/>
                </a:tc>
                <a:extLst>
                  <a:ext uri="{0D108BD9-81ED-4DB2-BD59-A6C34878D82A}">
                    <a16:rowId xmlns:a16="http://schemas.microsoft.com/office/drawing/2014/main" val="1651887839"/>
                  </a:ext>
                </a:extLst>
              </a:tr>
              <a:tr h="309292">
                <a:tc>
                  <a:txBody>
                    <a:bodyPr/>
                    <a:lstStyle/>
                    <a:p>
                      <a:pPr algn="l"/>
                      <a:r>
                        <a:rPr kumimoji="1" lang="ja-JP" altLang="ja-JP" sz="1600" kern="1200" dirty="0" smtClean="0">
                          <a:solidFill>
                            <a:schemeClr val="dk1"/>
                          </a:solidFill>
                          <a:effectLst/>
                          <a:latin typeface="+mn-lt"/>
                          <a:ea typeface="+mn-ea"/>
                          <a:cs typeface="+mn-cs"/>
                        </a:rPr>
                        <a:t>③</a:t>
                      </a:r>
                      <a:r>
                        <a:rPr kumimoji="1" lang="en-US" altLang="ja-JP" sz="1600" kern="1200" dirty="0" smtClean="0">
                          <a:solidFill>
                            <a:schemeClr val="dk1"/>
                          </a:solidFill>
                          <a:effectLst/>
                          <a:latin typeface="+mn-lt"/>
                          <a:ea typeface="+mn-ea"/>
                          <a:cs typeface="+mn-cs"/>
                        </a:rPr>
                        <a:t>ICU</a:t>
                      </a:r>
                      <a:r>
                        <a:rPr kumimoji="1" lang="ja-JP" altLang="ja-JP" sz="1600" kern="1200" dirty="0" smtClean="0">
                          <a:solidFill>
                            <a:schemeClr val="dk1"/>
                          </a:solidFill>
                          <a:effectLst/>
                          <a:latin typeface="+mn-lt"/>
                          <a:ea typeface="+mn-ea"/>
                          <a:cs typeface="+mn-cs"/>
                        </a:rPr>
                        <a:t>病床占有率</a:t>
                      </a:r>
                      <a:endParaRPr kumimoji="1" lang="en-US" altLang="ja-JP" sz="16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600" kern="1200" dirty="0" smtClean="0">
                          <a:solidFill>
                            <a:schemeClr val="dk1"/>
                          </a:solidFill>
                          <a:effectLst/>
                          <a:latin typeface="+mn-lt"/>
                          <a:ea typeface="+mn-ea"/>
                          <a:cs typeface="+mn-cs"/>
                        </a:rPr>
                        <a:t>９０％以下</a:t>
                      </a:r>
                      <a:endParaRPr kumimoji="1" lang="ja-JP" altLang="en-US" sz="1600" u="none"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1" lang="ja-JP" altLang="ja-JP" sz="1600" kern="1200" dirty="0" smtClean="0">
                          <a:solidFill>
                            <a:schemeClr val="dk1"/>
                          </a:solidFill>
                          <a:effectLst/>
                          <a:latin typeface="+mn-lt"/>
                          <a:ea typeface="+mn-ea"/>
                          <a:cs typeface="+mn-cs"/>
                        </a:rPr>
                        <a:t>９０％以下</a:t>
                      </a:r>
                      <a:endParaRPr kumimoji="1" lang="ja-JP" altLang="en-US" sz="1600" u="none" dirty="0" smtClean="0">
                        <a:solidFill>
                          <a:schemeClr val="tx1"/>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1543055512"/>
                  </a:ext>
                </a:extLst>
              </a:tr>
              <a:tr h="433008">
                <a:tc>
                  <a:txBody>
                    <a:bodyPr/>
                    <a:lstStyle/>
                    <a:p>
                      <a:pPr algn="l"/>
                      <a:r>
                        <a:rPr kumimoji="1" lang="en-US" altLang="ja-JP" sz="1600" kern="1200" dirty="0" smtClean="0">
                          <a:solidFill>
                            <a:schemeClr val="dk1"/>
                          </a:solidFill>
                          <a:effectLst/>
                          <a:latin typeface="+mn-lt"/>
                          <a:ea typeface="+mn-ea"/>
                          <a:cs typeface="+mn-cs"/>
                        </a:rPr>
                        <a:t>④</a:t>
                      </a:r>
                      <a:r>
                        <a:rPr kumimoji="1" lang="ja-JP" altLang="ja-JP" sz="1600" kern="1200" dirty="0" smtClean="0">
                          <a:solidFill>
                            <a:schemeClr val="dk1"/>
                          </a:solidFill>
                          <a:effectLst/>
                          <a:latin typeface="+mn-lt"/>
                          <a:ea typeface="+mn-ea"/>
                          <a:cs typeface="+mn-cs"/>
                        </a:rPr>
                        <a:t>感染率</a:t>
                      </a:r>
                      <a:endParaRPr kumimoji="1" lang="ja-JP" altLang="en-US" sz="16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600" kern="1200" dirty="0" smtClean="0">
                          <a:solidFill>
                            <a:schemeClr val="dk1"/>
                          </a:solidFill>
                          <a:effectLst/>
                          <a:latin typeface="+mn-lt"/>
                          <a:ea typeface="+mn-ea"/>
                          <a:cs typeface="+mn-cs"/>
                        </a:rPr>
                        <a:t>１０％以下</a:t>
                      </a:r>
                      <a:endParaRPr kumimoji="1" lang="ja-JP" altLang="en-US" sz="1600" dirty="0">
                        <a:solidFill>
                          <a:schemeClr val="tx1"/>
                        </a:solidFill>
                        <a:latin typeface="ＭＳ 明朝" panose="02020609040205080304" pitchFamily="17" charset="-128"/>
                        <a:ea typeface="ＭＳ 明朝" panose="02020609040205080304" pitchFamily="17" charset="-128"/>
                      </a:endParaRP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1" lang="ja-JP" altLang="ja-JP" sz="1600" kern="1200" dirty="0" smtClean="0">
                          <a:solidFill>
                            <a:schemeClr val="dk1"/>
                          </a:solidFill>
                          <a:effectLst/>
                          <a:latin typeface="+mn-lt"/>
                          <a:ea typeface="+mn-ea"/>
                          <a:cs typeface="+mn-cs"/>
                        </a:rPr>
                        <a:t>１０％以下</a:t>
                      </a:r>
                      <a:endParaRPr kumimoji="1" lang="ja-JP" altLang="en-US" sz="1600" dirty="0" smtClean="0">
                        <a:solidFill>
                          <a:schemeClr val="tx1"/>
                        </a:solidFill>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2936132236"/>
                  </a:ext>
                </a:extLst>
              </a:tr>
            </a:tbl>
          </a:graphicData>
        </a:graphic>
      </p:graphicFrame>
      <p:sp>
        <p:nvSpPr>
          <p:cNvPr id="9" name="テキスト ボックス 8"/>
          <p:cNvSpPr txBox="1"/>
          <p:nvPr/>
        </p:nvSpPr>
        <p:spPr>
          <a:xfrm>
            <a:off x="-99938" y="6333126"/>
            <a:ext cx="9537483" cy="276999"/>
          </a:xfrm>
          <a:prstGeom prst="rect">
            <a:avLst/>
          </a:prstGeom>
          <a:noFill/>
        </p:spPr>
        <p:txBody>
          <a:bodyPr wrap="none" rtlCol="0">
            <a:spAutoFit/>
          </a:bodyPr>
          <a:lstStyle/>
          <a:p>
            <a:r>
              <a:rPr kumimoji="1" lang="ja-JP" altLang="en-US" sz="1200" dirty="0" smtClean="0"/>
              <a:t>（参考）州保健局</a:t>
            </a:r>
            <a:r>
              <a:rPr kumimoji="1" lang="en-US" altLang="ja-JP" sz="1200" dirty="0" smtClean="0"/>
              <a:t>COVID-19 </a:t>
            </a:r>
            <a:r>
              <a:rPr kumimoji="1" lang="en-US" altLang="ja-JP" sz="1200" dirty="0"/>
              <a:t>- risk assessment </a:t>
            </a:r>
            <a:r>
              <a:rPr kumimoji="1" lang="en-US" altLang="ja-JP" sz="1200" dirty="0" smtClean="0"/>
              <a:t>dashboard</a:t>
            </a:r>
            <a:r>
              <a:rPr kumimoji="1" lang="ja-JP" altLang="en-US" sz="1200" dirty="0" smtClean="0"/>
              <a:t>：</a:t>
            </a:r>
            <a:r>
              <a:rPr kumimoji="1" lang="en-US" altLang="ja-JP" sz="1200" dirty="0" smtClean="0">
                <a:hlinkClick r:id="rId4"/>
              </a:rPr>
              <a:t>https</a:t>
            </a:r>
            <a:r>
              <a:rPr kumimoji="1" lang="en-US" altLang="ja-JP" sz="1200" dirty="0">
                <a:hlinkClick r:id="rId4"/>
              </a:rPr>
              <a:t>://</a:t>
            </a:r>
            <a:r>
              <a:rPr kumimoji="1" lang="en-US" altLang="ja-JP" sz="1200" dirty="0" smtClean="0">
                <a:hlinkClick r:id="rId4"/>
              </a:rPr>
              <a:t>coronavirus.wa.gov/what-you-need-know/covid-19-risk-assessment-dashboard</a:t>
            </a:r>
            <a:endParaRPr kumimoji="1" lang="en-US" altLang="ja-JP" sz="1200" dirty="0" smtClean="0"/>
          </a:p>
        </p:txBody>
      </p:sp>
      <p:sp>
        <p:nvSpPr>
          <p:cNvPr id="5" name="テキスト ボックス 4"/>
          <p:cNvSpPr txBox="1"/>
          <p:nvPr/>
        </p:nvSpPr>
        <p:spPr>
          <a:xfrm>
            <a:off x="8063036" y="221672"/>
            <a:ext cx="1035861" cy="276999"/>
          </a:xfrm>
          <a:prstGeom prst="rect">
            <a:avLst/>
          </a:prstGeom>
          <a:noFill/>
        </p:spPr>
        <p:txBody>
          <a:bodyPr wrap="none" rtlCol="0">
            <a:spAutoFit/>
          </a:bodyPr>
          <a:lstStyle/>
          <a:p>
            <a:r>
              <a:rPr kumimoji="1" lang="en-US" altLang="ja-JP" sz="1200" dirty="0" smtClean="0"/>
              <a:t>1</a:t>
            </a:r>
            <a:r>
              <a:rPr kumimoji="1" lang="ja-JP" altLang="en-US" sz="1200" dirty="0" smtClean="0"/>
              <a:t>月</a:t>
            </a:r>
            <a:r>
              <a:rPr kumimoji="1" lang="en-US" altLang="ja-JP" sz="1200" dirty="0" smtClean="0">
                <a:solidFill>
                  <a:srgbClr val="FF0000"/>
                </a:solidFill>
              </a:rPr>
              <a:t>2</a:t>
            </a:r>
            <a:r>
              <a:rPr kumimoji="1" lang="en-US" altLang="ja-JP" sz="1200" dirty="0" smtClean="0"/>
              <a:t>8</a:t>
            </a:r>
            <a:r>
              <a:rPr kumimoji="1" lang="ja-JP" altLang="en-US" sz="1200" dirty="0" smtClean="0"/>
              <a:t>日</a:t>
            </a:r>
            <a:r>
              <a:rPr kumimoji="1" lang="ja-JP" altLang="en-US" sz="1200" dirty="0"/>
              <a:t>時点</a:t>
            </a:r>
          </a:p>
        </p:txBody>
      </p:sp>
      <p:sp>
        <p:nvSpPr>
          <p:cNvPr id="6" name="スライド番号プレースホルダー 5"/>
          <p:cNvSpPr>
            <a:spLocks noGrp="1"/>
          </p:cNvSpPr>
          <p:nvPr>
            <p:ph type="sldNum" sz="quarter" idx="12"/>
          </p:nvPr>
        </p:nvSpPr>
        <p:spPr>
          <a:xfrm>
            <a:off x="7086600" y="6610125"/>
            <a:ext cx="2057400" cy="365125"/>
          </a:xfrm>
        </p:spPr>
        <p:txBody>
          <a:bodyPr/>
          <a:lstStyle/>
          <a:p>
            <a:fld id="{C4A177BC-F50E-45AC-9DBC-5FEB2A373AE3}" type="slidenum">
              <a:rPr kumimoji="1" lang="ja-JP" altLang="en-US" smtClean="0"/>
              <a:t>2</a:t>
            </a:fld>
            <a:endParaRPr kumimoji="1" lang="ja-JP" altLang="en-US" dirty="0"/>
          </a:p>
        </p:txBody>
      </p:sp>
      <p:sp>
        <p:nvSpPr>
          <p:cNvPr id="7" name="角丸四角形 6"/>
          <p:cNvSpPr/>
          <p:nvPr/>
        </p:nvSpPr>
        <p:spPr>
          <a:xfrm>
            <a:off x="42051" y="649705"/>
            <a:ext cx="9057673" cy="1640290"/>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dirty="0" smtClean="0"/>
              <a:t>○１月</a:t>
            </a:r>
            <a:r>
              <a:rPr kumimoji="1" lang="en-US" altLang="ja-JP" sz="1600" dirty="0" smtClean="0"/>
              <a:t>11</a:t>
            </a:r>
            <a:r>
              <a:rPr kumimoji="1" lang="ja-JP" altLang="en-US" sz="1600" dirty="0" smtClean="0"/>
              <a:t>日より、州内</a:t>
            </a:r>
            <a:r>
              <a:rPr kumimoji="1" lang="ja-JP" altLang="en-US" sz="1600" dirty="0"/>
              <a:t>３９郡を８地域に分割し、複数の郡を含む地域単位で移行基準を</a:t>
            </a:r>
            <a:r>
              <a:rPr kumimoji="1" lang="ja-JP" altLang="en-US" sz="1600" dirty="0" smtClean="0"/>
              <a:t>当てはめ、フェーズ</a:t>
            </a:r>
            <a:r>
              <a:rPr kumimoji="1" lang="ja-JP" altLang="en-US" sz="1600" dirty="0"/>
              <a:t>（２段階）を移行させていく形式を</a:t>
            </a:r>
            <a:r>
              <a:rPr kumimoji="1" lang="ja-JP" altLang="en-US" sz="1600" dirty="0" smtClean="0"/>
              <a:t>採用。いずれの郡もフェーズ１からスタートする。</a:t>
            </a:r>
            <a:endParaRPr kumimoji="1" lang="en-US" altLang="ja-JP" sz="1600" dirty="0" smtClean="0"/>
          </a:p>
          <a:p>
            <a:pPr marL="180000" indent="-457200"/>
            <a:r>
              <a:rPr kumimoji="1" lang="ja-JP" altLang="en-US" sz="1600" dirty="0" smtClean="0"/>
              <a:t>○</a:t>
            </a:r>
            <a:r>
              <a:rPr kumimoji="1" lang="ja-JP" altLang="en-US" sz="1600" dirty="0" smtClean="0">
                <a:hlinkClick r:id="rId4"/>
              </a:rPr>
              <a:t>州保健局</a:t>
            </a:r>
            <a:r>
              <a:rPr kumimoji="1" lang="ja-JP" altLang="en-US" sz="1600" dirty="0" smtClean="0"/>
              <a:t>が</a:t>
            </a:r>
            <a:r>
              <a:rPr kumimoji="1" lang="ja-JP" altLang="en-US" sz="1600" u="sng" dirty="0" smtClean="0">
                <a:solidFill>
                  <a:srgbClr val="FF0000"/>
                </a:solidFill>
              </a:rPr>
              <a:t>２週間毎</a:t>
            </a:r>
            <a:r>
              <a:rPr kumimoji="1" lang="ja-JP" altLang="en-US" sz="1600" dirty="0" smtClean="0"/>
              <a:t>に</a:t>
            </a:r>
            <a:r>
              <a:rPr kumimoji="1" lang="ja-JP" altLang="en-US" sz="1600" dirty="0"/>
              <a:t>各地域に</a:t>
            </a:r>
            <a:r>
              <a:rPr kumimoji="1" lang="ja-JP" altLang="en-US" sz="1600" dirty="0" smtClean="0"/>
              <a:t>よる基準</a:t>
            </a:r>
            <a:r>
              <a:rPr kumimoji="1" lang="ja-JP" altLang="en-US" sz="1600" dirty="0"/>
              <a:t>達成状況を公表し、それに沿って</a:t>
            </a:r>
            <a:r>
              <a:rPr kumimoji="1" lang="ja-JP" altLang="en-US" sz="1600" dirty="0" smtClean="0"/>
              <a:t>、原則として翌週</a:t>
            </a:r>
            <a:r>
              <a:rPr kumimoji="1" lang="ja-JP" altLang="en-US" sz="1600" dirty="0"/>
              <a:t>月曜日にフェーズ間の移行が行われる</a:t>
            </a:r>
            <a:r>
              <a:rPr kumimoji="1" lang="ja-JP" altLang="en-US" sz="1600" dirty="0" smtClean="0"/>
              <a:t>。</a:t>
            </a:r>
            <a:endParaRPr kumimoji="1" lang="en-US" altLang="ja-JP" sz="1600" dirty="0" smtClean="0"/>
          </a:p>
          <a:p>
            <a:pPr marL="180000" indent="-457200"/>
            <a:r>
              <a:rPr kumimoji="1" lang="ja-JP" altLang="en-US" sz="1600" dirty="0" smtClean="0"/>
              <a:t>○キング郡、ピアース郡、スノホミッシュ郡は</a:t>
            </a:r>
            <a:r>
              <a:rPr kumimoji="1" lang="en-US" altLang="ja-JP" sz="1600" dirty="0" smtClean="0"/>
              <a:t>Central</a:t>
            </a:r>
            <a:r>
              <a:rPr kumimoji="1" lang="ja-JP" altLang="en-US" sz="1600" dirty="0" smtClean="0"/>
              <a:t>（</a:t>
            </a:r>
            <a:r>
              <a:rPr kumimoji="1" lang="en-US" altLang="ja-JP" sz="1600" dirty="0" smtClean="0"/>
              <a:t>Puget</a:t>
            </a:r>
            <a:r>
              <a:rPr kumimoji="1" lang="ja-JP" altLang="en-US" sz="1600" dirty="0" smtClean="0"/>
              <a:t> </a:t>
            </a:r>
            <a:r>
              <a:rPr kumimoji="1" lang="en-US" altLang="ja-JP" sz="1600" dirty="0" smtClean="0"/>
              <a:t>Sound</a:t>
            </a:r>
            <a:r>
              <a:rPr kumimoji="1" lang="ja-JP" altLang="en-US" sz="1600" dirty="0" smtClean="0"/>
              <a:t>）地域に属している。</a:t>
            </a:r>
            <a:endParaRPr kumimoji="1" lang="en-US" altLang="ja-JP" sz="1600" dirty="0" smtClean="0"/>
          </a:p>
          <a:p>
            <a:pPr marL="180000" indent="-457200"/>
            <a:endParaRPr kumimoji="1" lang="en-US" altLang="ja-JP" sz="1600" dirty="0" smtClean="0"/>
          </a:p>
          <a:p>
            <a:pPr marL="180000" indent="-457200"/>
            <a:endParaRPr kumimoji="1" lang="ja-JP" altLang="en-US" sz="1600" dirty="0"/>
          </a:p>
          <a:p>
            <a:pPr marL="180000" indent="-457200"/>
            <a:endParaRPr kumimoji="1" lang="ja-JP" altLang="en-US" sz="1600" dirty="0"/>
          </a:p>
        </p:txBody>
      </p:sp>
      <p:sp>
        <p:nvSpPr>
          <p:cNvPr id="10" name="正方形/長方形 9"/>
          <p:cNvSpPr/>
          <p:nvPr/>
        </p:nvSpPr>
        <p:spPr>
          <a:xfrm>
            <a:off x="0" y="5976506"/>
            <a:ext cx="9274574" cy="276999"/>
          </a:xfrm>
          <a:prstGeom prst="rect">
            <a:avLst/>
          </a:prstGeom>
        </p:spPr>
        <p:txBody>
          <a:bodyPr wrap="square">
            <a:spAutoFit/>
          </a:bodyPr>
          <a:lstStyle/>
          <a:p>
            <a:r>
              <a:rPr lang="en-US" altLang="ja-JP" sz="1200" dirty="0" smtClean="0"/>
              <a:t>※</a:t>
            </a:r>
            <a:r>
              <a:rPr lang="ja-JP" altLang="en-US" sz="1200" dirty="0" smtClean="0"/>
              <a:t>出典</a:t>
            </a:r>
            <a:r>
              <a:rPr lang="ja-JP" altLang="en-US" sz="1200" dirty="0"/>
              <a:t>：ワシントン州新たな活動再開ロードマップ　</a:t>
            </a:r>
            <a:r>
              <a:rPr lang="en-US" altLang="ja-JP" sz="1200" dirty="0">
                <a:hlinkClick r:id="rId3"/>
              </a:rPr>
              <a:t>https://</a:t>
            </a:r>
            <a:r>
              <a:rPr lang="en-US" altLang="ja-JP" sz="1200" dirty="0" smtClean="0">
                <a:hlinkClick r:id="rId3"/>
              </a:rPr>
              <a:t>www.governor.wa.gov/sites/default/files/HealthyWashington.pdf</a:t>
            </a:r>
            <a:endParaRPr lang="en-US" altLang="ja-JP" sz="1200" dirty="0" smtClean="0"/>
          </a:p>
        </p:txBody>
      </p:sp>
      <p:cxnSp>
        <p:nvCxnSpPr>
          <p:cNvPr id="12" name="直線コネクタ 11"/>
          <p:cNvCxnSpPr/>
          <p:nvPr/>
        </p:nvCxnSpPr>
        <p:spPr>
          <a:xfrm>
            <a:off x="1403927" y="4064000"/>
            <a:ext cx="738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6119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379" y="-13855"/>
            <a:ext cx="9079345" cy="471055"/>
          </a:xfrm>
        </p:spPr>
        <p:txBody>
          <a:bodyPr anchor="t">
            <a:normAutofit fontScale="90000"/>
          </a:bodyPr>
          <a:lstStyle/>
          <a:p>
            <a:r>
              <a:rPr lang="ja-JP" altLang="en-US" sz="2400" b="1" dirty="0" smtClean="0">
                <a:latin typeface="メイリオ" panose="020B0604030504040204" pitchFamily="50" charset="-128"/>
                <a:ea typeface="メイリオ" panose="020B0604030504040204" pitchFamily="50" charset="-128"/>
              </a:rPr>
              <a:t>（</a:t>
            </a:r>
            <a:r>
              <a:rPr lang="en-US" altLang="ja-JP" sz="2400" b="1" dirty="0" smtClean="0">
                <a:latin typeface="メイリオ" panose="020B0604030504040204" pitchFamily="50" charset="-128"/>
                <a:ea typeface="メイリオ" panose="020B0604030504040204" pitchFamily="50" charset="-128"/>
              </a:rPr>
              <a:t>1/11</a:t>
            </a:r>
            <a:r>
              <a:rPr lang="ja-JP" altLang="en-US" sz="2400" b="1" dirty="0" smtClean="0">
                <a:latin typeface="メイリオ" panose="020B0604030504040204" pitchFamily="50" charset="-128"/>
                <a:ea typeface="メイリオ" panose="020B0604030504040204" pitchFamily="50" charset="-128"/>
              </a:rPr>
              <a:t>開始）</a:t>
            </a:r>
            <a:r>
              <a:rPr lang="ja-JP" altLang="ja-JP" sz="2400" b="1" dirty="0" smtClean="0">
                <a:latin typeface="メイリオ" panose="020B0604030504040204" pitchFamily="50" charset="-128"/>
                <a:ea typeface="メイリオ" panose="020B0604030504040204" pitchFamily="50" charset="-128"/>
                <a:hlinkClick r:id="rId3"/>
              </a:rPr>
              <a:t>ワシントン州</a:t>
            </a:r>
            <a:r>
              <a:rPr lang="ja-JP" altLang="en-US" sz="2400" b="1" dirty="0" smtClean="0">
                <a:latin typeface="メイリオ" panose="020B0604030504040204" pitchFamily="50" charset="-128"/>
                <a:ea typeface="メイリオ" panose="020B0604030504040204" pitchFamily="50" charset="-128"/>
                <a:hlinkClick r:id="rId3"/>
              </a:rPr>
              <a:t>新たな</a:t>
            </a:r>
            <a:r>
              <a:rPr lang="ja-JP" altLang="ja-JP" sz="2400" b="1" dirty="0" smtClean="0">
                <a:latin typeface="メイリオ" panose="020B0604030504040204" pitchFamily="50" charset="-128"/>
                <a:ea typeface="メイリオ" panose="020B0604030504040204" pitchFamily="50" charset="-128"/>
                <a:hlinkClick r:id="rId3"/>
              </a:rPr>
              <a:t>活動再開</a:t>
            </a:r>
            <a:r>
              <a:rPr lang="ja-JP" altLang="en-US" sz="2400" b="1" dirty="0" smtClean="0">
                <a:latin typeface="メイリオ" panose="020B0604030504040204" pitchFamily="50" charset="-128"/>
                <a:ea typeface="メイリオ" panose="020B0604030504040204" pitchFamily="50" charset="-128"/>
                <a:hlinkClick r:id="rId3"/>
              </a:rPr>
              <a:t>ロードマップ</a:t>
            </a:r>
            <a:r>
              <a:rPr lang="ja-JP" altLang="ja-JP" sz="2400" b="1" dirty="0" smtClean="0">
                <a:latin typeface="メイリオ" panose="020B0604030504040204" pitchFamily="50" charset="-128"/>
                <a:ea typeface="メイリオ" panose="020B0604030504040204" pitchFamily="50" charset="-128"/>
              </a:rPr>
              <a:t>の</a:t>
            </a:r>
            <a:r>
              <a:rPr lang="ja-JP" altLang="en-US" sz="2400" b="1" dirty="0" smtClean="0">
                <a:latin typeface="メイリオ" panose="020B0604030504040204" pitchFamily="50" charset="-128"/>
                <a:ea typeface="メイリオ" panose="020B0604030504040204" pitchFamily="50" charset="-128"/>
              </a:rPr>
              <a:t>概要②</a:t>
            </a:r>
            <a:endParaRPr lang="ja-JP" altLang="en-US" sz="2400" b="1" dirty="0">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891142336"/>
              </p:ext>
            </p:extLst>
          </p:nvPr>
        </p:nvGraphicFramePr>
        <p:xfrm>
          <a:off x="20379" y="453980"/>
          <a:ext cx="9036000" cy="6217372"/>
        </p:xfrm>
        <a:graphic>
          <a:graphicData uri="http://schemas.openxmlformats.org/drawingml/2006/table">
            <a:tbl>
              <a:tblPr firstRow="1" bandRow="1">
                <a:tableStyleId>{5C22544A-7EE6-4342-B048-85BDC9FD1C3A}</a:tableStyleId>
              </a:tblPr>
              <a:tblGrid>
                <a:gridCol w="2700000">
                  <a:extLst>
                    <a:ext uri="{9D8B030D-6E8A-4147-A177-3AD203B41FA5}">
                      <a16:colId xmlns:a16="http://schemas.microsoft.com/office/drawing/2014/main" val="1797180041"/>
                    </a:ext>
                  </a:extLst>
                </a:gridCol>
                <a:gridCol w="3096000">
                  <a:extLst>
                    <a:ext uri="{9D8B030D-6E8A-4147-A177-3AD203B41FA5}">
                      <a16:colId xmlns:a16="http://schemas.microsoft.com/office/drawing/2014/main" val="2399481651"/>
                    </a:ext>
                  </a:extLst>
                </a:gridCol>
                <a:gridCol w="3240000">
                  <a:extLst>
                    <a:ext uri="{9D8B030D-6E8A-4147-A177-3AD203B41FA5}">
                      <a16:colId xmlns:a16="http://schemas.microsoft.com/office/drawing/2014/main" val="2730974393"/>
                    </a:ext>
                  </a:extLst>
                </a:gridCol>
              </a:tblGrid>
              <a:tr h="245223">
                <a:tc>
                  <a:txBody>
                    <a:bodyPr/>
                    <a:lstStyle/>
                    <a:p>
                      <a:pPr algn="ctr"/>
                      <a:r>
                        <a:rPr kumimoji="1" lang="ja-JP" altLang="en-US" sz="1200" dirty="0" smtClean="0">
                          <a:solidFill>
                            <a:schemeClr val="tx1"/>
                          </a:solidFill>
                          <a:latin typeface="ＭＳ 明朝" panose="02020609040205080304" pitchFamily="17" charset="-128"/>
                          <a:ea typeface="ＭＳ 明朝" panose="02020609040205080304" pitchFamily="17" charset="-128"/>
                        </a:rPr>
                        <a:t>活動</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pPr algn="ctr"/>
                      <a:r>
                        <a:rPr kumimoji="1" lang="ja-JP" altLang="en-US" sz="1200" dirty="0" smtClean="0">
                          <a:solidFill>
                            <a:schemeClr val="tx1"/>
                          </a:solidFill>
                          <a:latin typeface="ＭＳ 明朝" panose="02020609040205080304" pitchFamily="17" charset="-128"/>
                          <a:ea typeface="ＭＳ 明朝" panose="02020609040205080304" pitchFamily="17" charset="-128"/>
                        </a:rPr>
                        <a:t>フェーズ１</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明朝" panose="02020609040205080304" pitchFamily="17" charset="-128"/>
                          <a:ea typeface="ＭＳ 明朝" panose="02020609040205080304" pitchFamily="17" charset="-128"/>
                        </a:rPr>
                        <a:t>フェーズ２</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3050401844"/>
                  </a:ext>
                </a:extLst>
              </a:tr>
              <a:tr h="299717">
                <a:tc>
                  <a:txBody>
                    <a:bodyPr/>
                    <a:lstStyle/>
                    <a:p>
                      <a:pPr algn="l"/>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自宅での集まり（</a:t>
                      </a:r>
                      <a:r>
                        <a:rPr kumimoji="1" lang="ja-JP" altLang="ja-JP" sz="1200" b="1" u="sng" kern="1200" dirty="0" smtClean="0">
                          <a:solidFill>
                            <a:schemeClr val="dk1"/>
                          </a:solidFill>
                          <a:effectLst/>
                          <a:latin typeface="ＭＳ 明朝" panose="02020609040205080304" pitchFamily="17" charset="-128"/>
                          <a:ea typeface="ＭＳ 明朝" panose="02020609040205080304" pitchFamily="17" charset="-128"/>
                          <a:cs typeface="+mn-cs"/>
                        </a:rPr>
                        <a:t>屋内</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pPr algn="ctr"/>
                      <a:r>
                        <a:rPr kumimoji="1" lang="ja-JP" altLang="ja-JP" sz="1600" b="1" kern="1200" dirty="0" smtClean="0">
                          <a:solidFill>
                            <a:schemeClr val="dk1"/>
                          </a:solidFill>
                          <a:effectLst/>
                          <a:latin typeface="ＭＳ 明朝" panose="02020609040205080304" pitchFamily="17" charset="-128"/>
                          <a:ea typeface="ＭＳ 明朝" panose="02020609040205080304" pitchFamily="17" charset="-128"/>
                          <a:cs typeface="+mn-cs"/>
                        </a:rPr>
                        <a:t>禁止</a:t>
                      </a:r>
                      <a:endParaRPr kumimoji="1" lang="ja-JP" altLang="en-US" sz="1600" b="1"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ＭＳ 明朝" panose="02020609040205080304" pitchFamily="17" charset="-128"/>
                          <a:ea typeface="ＭＳ 明朝" panose="02020609040205080304" pitchFamily="17" charset="-128"/>
                          <a:cs typeface="+mn-cs"/>
                        </a:rPr>
                        <a:t>世帯</a:t>
                      </a:r>
                      <a:r>
                        <a:rPr kumimoji="1" lang="ja-JP" altLang="en-US" sz="1200" u="sng" kern="1200" dirty="0" smtClean="0">
                          <a:solidFill>
                            <a:schemeClr val="dk1"/>
                          </a:solidFill>
                          <a:effectLst/>
                          <a:latin typeface="ＭＳ 明朝" panose="02020609040205080304" pitchFamily="17" charset="-128"/>
                          <a:ea typeface="ＭＳ 明朝" panose="02020609040205080304" pitchFamily="17" charset="-128"/>
                          <a:cs typeface="+mn-cs"/>
                        </a:rPr>
                        <a:t>内含め</a:t>
                      </a:r>
                      <a:r>
                        <a:rPr kumimoji="1" lang="ja-JP" altLang="ja-JP" sz="1200" u="sng" kern="1200" dirty="0" smtClean="0">
                          <a:solidFill>
                            <a:schemeClr val="dk1"/>
                          </a:solidFill>
                          <a:effectLst/>
                          <a:latin typeface="ＭＳ 明朝" panose="02020609040205080304" pitchFamily="17" charset="-128"/>
                          <a:ea typeface="ＭＳ 明朝" panose="02020609040205080304" pitchFamily="17" charset="-128"/>
                          <a:cs typeface="+mn-cs"/>
                        </a:rPr>
                        <a:t>計２世帯まで、最大５名まで</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4173192919"/>
                  </a:ext>
                </a:extLst>
              </a:tr>
              <a:tr h="245223">
                <a:tc>
                  <a:txBody>
                    <a:bodyPr/>
                    <a:lstStyle/>
                    <a:p>
                      <a:pPr algn="l"/>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自宅での集まり（</a:t>
                      </a:r>
                      <a:r>
                        <a:rPr kumimoji="1" lang="ja-JP" altLang="ja-JP" sz="1200" b="1" u="sng" kern="1200" dirty="0" smtClean="0">
                          <a:solidFill>
                            <a:schemeClr val="dk1"/>
                          </a:solidFill>
                          <a:effectLst/>
                          <a:latin typeface="ＭＳ 明朝" panose="02020609040205080304" pitchFamily="17" charset="-128"/>
                          <a:ea typeface="ＭＳ 明朝" panose="02020609040205080304" pitchFamily="17" charset="-128"/>
                          <a:cs typeface="+mn-cs"/>
                        </a:rPr>
                        <a:t>屋外</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世帯</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内含め</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計２世帯まで、最大</a:t>
                      </a:r>
                      <a:r>
                        <a:rPr kumimoji="1" lang="ja-JP" altLang="ja-JP" sz="1200" u="sng" kern="1200" dirty="0" smtClean="0">
                          <a:solidFill>
                            <a:schemeClr val="dk1"/>
                          </a:solidFill>
                          <a:effectLst/>
                          <a:latin typeface="ＭＳ 明朝" panose="02020609040205080304" pitchFamily="17" charset="-128"/>
                          <a:ea typeface="ＭＳ 明朝" panose="02020609040205080304" pitchFamily="17" charset="-128"/>
                          <a:cs typeface="+mn-cs"/>
                        </a:rPr>
                        <a:t>１０</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名まで</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tc>
                <a:tc>
                  <a:txBody>
                    <a:bodyPr/>
                    <a:lstStyle/>
                    <a:p>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世帯</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内含め</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計２世帯まで、最大</a:t>
                      </a:r>
                      <a:r>
                        <a:rPr kumimoji="1" lang="ja-JP" altLang="ja-JP" sz="1200" b="1" u="sng" kern="1200" dirty="0" smtClean="0">
                          <a:solidFill>
                            <a:schemeClr val="dk1"/>
                          </a:solidFill>
                          <a:effectLst/>
                          <a:latin typeface="ＭＳ 明朝" panose="02020609040205080304" pitchFamily="17" charset="-128"/>
                          <a:ea typeface="ＭＳ 明朝" panose="02020609040205080304" pitchFamily="17" charset="-128"/>
                          <a:cs typeface="+mn-cs"/>
                        </a:rPr>
                        <a:t>１５</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名まで</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651887839"/>
                  </a:ext>
                </a:extLst>
              </a:tr>
              <a:tr h="245223">
                <a:tc>
                  <a:txBody>
                    <a:bodyPr/>
                    <a:lstStyle/>
                    <a:p>
                      <a:pPr algn="l"/>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宗教サービス</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行事</a:t>
                      </a:r>
                      <a:endParaRPr kumimoji="1" lang="en-US" altLang="ja-JP" sz="1200" dirty="0">
                        <a:solidFill>
                          <a:schemeClr val="tx1"/>
                        </a:solidFill>
                        <a:latin typeface="ＭＳ 明朝" panose="02020609040205080304" pitchFamily="17" charset="-128"/>
                        <a:ea typeface="ＭＳ 明朝" panose="02020609040205080304" pitchFamily="17" charset="-128"/>
                      </a:endParaRPr>
                    </a:p>
                  </a:txBody>
                  <a:tcPr anchor="ctr"/>
                </a:tc>
                <a:tc gridSpan="2">
                  <a:txBody>
                    <a:bodyPr/>
                    <a:lstStyle/>
                    <a:p>
                      <a:pPr algn="l"/>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屋内収容可能人数の２５％まで。</a:t>
                      </a:r>
                      <a:endParaRPr kumimoji="1" lang="ja-JP" altLang="en-US" sz="1200" u="none" dirty="0">
                        <a:solidFill>
                          <a:schemeClr val="tx1"/>
                        </a:solidFill>
                        <a:latin typeface="ＭＳ 明朝" panose="02020609040205080304" pitchFamily="17" charset="-128"/>
                        <a:ea typeface="ＭＳ 明朝" panose="02020609040205080304" pitchFamily="17" charset="-128"/>
                      </a:endParaRPr>
                    </a:p>
                  </a:txBody>
                  <a:tcPr anchor="ct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4043265485"/>
                  </a:ext>
                </a:extLst>
              </a:tr>
              <a:tr h="408705">
                <a:tc>
                  <a:txBody>
                    <a:bodyPr/>
                    <a:lstStyle/>
                    <a:p>
                      <a:pPr algn="l"/>
                      <a:r>
                        <a:rPr kumimoji="1" lang="ja-JP" altLang="ja-JP" sz="1200" b="1" u="sng" kern="1200" dirty="0" smtClean="0">
                          <a:solidFill>
                            <a:schemeClr val="dk1"/>
                          </a:solidFill>
                          <a:effectLst/>
                          <a:latin typeface="ＭＳ 明朝" panose="02020609040205080304" pitchFamily="17" charset="-128"/>
                          <a:ea typeface="ＭＳ 明朝" panose="02020609040205080304" pitchFamily="17" charset="-128"/>
                          <a:cs typeface="+mn-cs"/>
                        </a:rPr>
                        <a:t>小売店</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（ファーマーズマーケット、スーパー、コンビニや薬局等）</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c gridSpan="2">
                  <a:txBody>
                    <a:bodyPr/>
                    <a:lstStyle/>
                    <a:p>
                      <a:pPr algn="l"/>
                      <a:r>
                        <a:rPr kumimoji="1" lang="ja-JP" altLang="ja-JP" sz="1200" u="sng" kern="1200" dirty="0" smtClean="0">
                          <a:solidFill>
                            <a:schemeClr val="dk1"/>
                          </a:solidFill>
                          <a:effectLst/>
                          <a:latin typeface="ＭＳ 明朝" panose="02020609040205080304" pitchFamily="17" charset="-128"/>
                          <a:ea typeface="ＭＳ 明朝" panose="02020609040205080304" pitchFamily="17" charset="-128"/>
                          <a:cs typeface="+mn-cs"/>
                        </a:rPr>
                        <a:t>収容可能人数の２５％まで</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。店舗前の舗道等での受け渡しを</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推奨</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tc>
                <a:tc hMerge="1">
                  <a:txBody>
                    <a:bodyPr/>
                    <a:lstStyle/>
                    <a:p>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3293169808"/>
                  </a:ext>
                </a:extLst>
              </a:tr>
              <a:tr h="245223">
                <a:tc>
                  <a:txBody>
                    <a:bodyPr/>
                    <a:lstStyle/>
                    <a:p>
                      <a:pPr algn="l"/>
                      <a:r>
                        <a:rPr kumimoji="1" lang="ja-JP" altLang="ja-JP" sz="1200" b="1" u="sng" kern="1200" dirty="0" smtClean="0">
                          <a:solidFill>
                            <a:schemeClr val="dk1"/>
                          </a:solidFill>
                          <a:effectLst/>
                          <a:latin typeface="ＭＳ 明朝" panose="02020609040205080304" pitchFamily="17" charset="-128"/>
                          <a:ea typeface="ＭＳ 明朝" panose="02020609040205080304" pitchFamily="17" charset="-128"/>
                          <a:cs typeface="+mn-cs"/>
                        </a:rPr>
                        <a:t>オフィスワーク</a:t>
                      </a:r>
                      <a:endParaRPr kumimoji="1" lang="ja-JP" altLang="en-US" sz="1200" b="1" u="sng" dirty="0">
                        <a:solidFill>
                          <a:schemeClr val="tx1"/>
                        </a:solidFill>
                        <a:latin typeface="ＭＳ 明朝" panose="02020609040205080304" pitchFamily="17" charset="-128"/>
                        <a:ea typeface="ＭＳ 明朝" panose="02020609040205080304" pitchFamily="17" charset="-128"/>
                      </a:endParaRPr>
                    </a:p>
                  </a:txBody>
                  <a:tcPr anchor="ctr"/>
                </a:tc>
                <a:tc gridSpan="2">
                  <a:txBody>
                    <a:bodyPr/>
                    <a:lstStyle/>
                    <a:p>
                      <a:pPr algn="l"/>
                      <a:r>
                        <a:rPr kumimoji="1" lang="ja-JP" altLang="ja-JP" sz="1200" u="sng" kern="1200" dirty="0" smtClean="0">
                          <a:solidFill>
                            <a:schemeClr val="dk1"/>
                          </a:solidFill>
                          <a:effectLst/>
                          <a:latin typeface="ＭＳ 明朝" panose="02020609040205080304" pitchFamily="17" charset="-128"/>
                          <a:ea typeface="ＭＳ 明朝" panose="02020609040205080304" pitchFamily="17" charset="-128"/>
                          <a:cs typeface="+mn-cs"/>
                        </a:rPr>
                        <a:t>テレワークを強く推奨</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。不可の場合は</a:t>
                      </a:r>
                      <a:r>
                        <a:rPr kumimoji="1" lang="ja-JP" altLang="ja-JP" sz="1200" u="sng" kern="1200" dirty="0" smtClean="0">
                          <a:solidFill>
                            <a:schemeClr val="dk1"/>
                          </a:solidFill>
                          <a:effectLst/>
                          <a:latin typeface="ＭＳ 明朝" panose="02020609040205080304" pitchFamily="17" charset="-128"/>
                          <a:ea typeface="ＭＳ 明朝" panose="02020609040205080304" pitchFamily="17" charset="-128"/>
                          <a:cs typeface="+mn-cs"/>
                        </a:rPr>
                        <a:t>収容可能人数の２５％まで</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tc>
                <a:tc hMerge="1">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2029752559"/>
                  </a:ext>
                </a:extLst>
              </a:tr>
              <a:tr h="245223">
                <a:tc>
                  <a:txBody>
                    <a:bodyPr/>
                    <a:lstStyle/>
                    <a:p>
                      <a:pPr algn="l"/>
                      <a:r>
                        <a:rPr kumimoji="1" lang="ja-JP" altLang="ja-JP" sz="1200" b="1" u="sng" kern="1200" dirty="0" smtClean="0">
                          <a:solidFill>
                            <a:schemeClr val="dk1"/>
                          </a:solidFill>
                          <a:effectLst/>
                          <a:latin typeface="+mn-lt"/>
                          <a:ea typeface="+mn-ea"/>
                          <a:cs typeface="+mn-cs"/>
                        </a:rPr>
                        <a:t>個人向けサービス</a:t>
                      </a:r>
                      <a:endParaRPr kumimoji="1" lang="ja-JP" altLang="en-US" sz="1200" b="1" u="sng" dirty="0">
                        <a:solidFill>
                          <a:schemeClr val="tx1"/>
                        </a:solidFill>
                        <a:latin typeface="ＭＳ 明朝" panose="02020609040205080304" pitchFamily="17" charset="-128"/>
                        <a:ea typeface="ＭＳ 明朝" panose="02020609040205080304" pitchFamily="17" charset="-128"/>
                      </a:endParaRPr>
                    </a:p>
                  </a:txBody>
                  <a:tcPr anchor="ctr"/>
                </a:tc>
                <a:tc gridSpan="2">
                  <a:txBody>
                    <a:bodyPr/>
                    <a:lstStyle/>
                    <a:p>
                      <a:pPr algn="l"/>
                      <a:r>
                        <a:rPr kumimoji="1" lang="ja-JP" altLang="ja-JP" sz="1200" u="sng" kern="1200" dirty="0" smtClean="0">
                          <a:solidFill>
                            <a:schemeClr val="dk1"/>
                          </a:solidFill>
                          <a:effectLst/>
                          <a:latin typeface="+mn-lt"/>
                          <a:ea typeface="+mn-ea"/>
                          <a:cs typeface="+mn-cs"/>
                        </a:rPr>
                        <a:t>屋内収容可能人数の２５％まで</a:t>
                      </a:r>
                      <a:r>
                        <a:rPr kumimoji="1" lang="ja-JP" altLang="ja-JP" sz="1200" kern="1200" dirty="0" smtClean="0">
                          <a:solidFill>
                            <a:schemeClr val="dk1"/>
                          </a:solidFill>
                          <a:effectLst/>
                          <a:latin typeface="+mn-lt"/>
                          <a:ea typeface="+mn-ea"/>
                          <a:cs typeface="+mn-cs"/>
                        </a:rPr>
                        <a:t>。</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tc>
                <a:tc hMerge="1">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3115531386"/>
                  </a:ext>
                </a:extLst>
              </a:tr>
              <a:tr h="408705">
                <a:tc>
                  <a:txBody>
                    <a:bodyPr/>
                    <a:lstStyle/>
                    <a:p>
                      <a:pPr algn="l"/>
                      <a:r>
                        <a:rPr kumimoji="1" lang="ja-JP" altLang="en-US" sz="1200" b="1" u="sng" kern="1200" dirty="0" smtClean="0">
                          <a:solidFill>
                            <a:schemeClr val="dk1"/>
                          </a:solidFill>
                          <a:effectLst/>
                          <a:latin typeface="ＭＳ 明朝" panose="02020609040205080304" pitchFamily="17" charset="-128"/>
                          <a:ea typeface="ＭＳ 明朝" panose="02020609040205080304" pitchFamily="17" charset="-128"/>
                          <a:cs typeface="+mn-cs"/>
                        </a:rPr>
                        <a:t>飲食業</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２１歳以上</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のみ</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を対象</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食事提供を行わない</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もの</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は引続き閉鎖</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endParaRPr kumimoji="1" lang="en-US" altLang="ja-JP" sz="12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200" b="1" u="sng" kern="1200" dirty="0" smtClean="0">
                          <a:solidFill>
                            <a:schemeClr val="dk1"/>
                          </a:solidFill>
                          <a:effectLst/>
                          <a:latin typeface="ＭＳ 明朝" panose="02020609040205080304" pitchFamily="17" charset="-128"/>
                          <a:ea typeface="ＭＳ 明朝" panose="02020609040205080304" pitchFamily="17" charset="-128"/>
                          <a:cs typeface="+mn-cs"/>
                        </a:rPr>
                        <a:t>屋内</a:t>
                      </a:r>
                      <a:r>
                        <a:rPr kumimoji="1" lang="ja-JP" altLang="en-US" sz="1200" b="1" u="sng" kern="1200" dirty="0" smtClean="0">
                          <a:solidFill>
                            <a:schemeClr val="dk1"/>
                          </a:solidFill>
                          <a:effectLst/>
                          <a:latin typeface="ＭＳ 明朝" panose="02020609040205080304" pitchFamily="17" charset="-128"/>
                          <a:ea typeface="ＭＳ 明朝" panose="02020609040205080304" pitchFamily="17" charset="-128"/>
                          <a:cs typeface="+mn-cs"/>
                        </a:rPr>
                        <a:t>飲食</a:t>
                      </a:r>
                      <a:r>
                        <a:rPr kumimoji="1" lang="ja-JP" altLang="ja-JP" sz="1200" b="1" u="sng" kern="1200" dirty="0" smtClean="0">
                          <a:solidFill>
                            <a:schemeClr val="dk1"/>
                          </a:solidFill>
                          <a:effectLst/>
                          <a:latin typeface="ＭＳ 明朝" panose="02020609040205080304" pitchFamily="17" charset="-128"/>
                          <a:ea typeface="ＭＳ 明朝" panose="02020609040205080304" pitchFamily="17" charset="-128"/>
                          <a:cs typeface="+mn-cs"/>
                        </a:rPr>
                        <a:t>禁止</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。屋外</a:t>
                      </a:r>
                      <a:r>
                        <a:rPr kumimoji="1" lang="ja-JP" altLang="en-US" sz="1200" u="sng"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1200" u="sng" kern="1200" dirty="0" smtClean="0">
                          <a:solidFill>
                            <a:srgbClr val="FF0000"/>
                          </a:solidFill>
                          <a:effectLst/>
                          <a:latin typeface="ＭＳ 明朝" panose="02020609040205080304" pitchFamily="17" charset="-128"/>
                          <a:ea typeface="ＭＳ 明朝" panose="02020609040205080304" pitchFamily="17" charset="-128"/>
                          <a:cs typeface="+mn-cs"/>
                        </a:rPr>
                        <a:t>開放席</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のみ</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。午後</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11</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時</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終業</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１テーブル２世帯計６名まで</a:t>
                      </a:r>
                      <a:endParaRPr kumimoji="1" lang="ja-JP" altLang="en-US" sz="1200" u="none"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200" b="1" u="sng" kern="1200" dirty="0" smtClean="0">
                          <a:solidFill>
                            <a:schemeClr val="dk1"/>
                          </a:solidFill>
                          <a:effectLst/>
                          <a:latin typeface="ＭＳ 明朝" panose="02020609040205080304" pitchFamily="17" charset="-128"/>
                          <a:ea typeface="ＭＳ 明朝" panose="02020609040205080304" pitchFamily="17" charset="-128"/>
                          <a:cs typeface="+mn-cs"/>
                        </a:rPr>
                        <a:t>屋内</a:t>
                      </a:r>
                      <a:r>
                        <a:rPr kumimoji="1" lang="ja-JP" altLang="ja-JP" sz="1200" b="0" u="sng" kern="1200" dirty="0" smtClean="0">
                          <a:solidFill>
                            <a:schemeClr val="dk1"/>
                          </a:solidFill>
                          <a:effectLst/>
                          <a:latin typeface="ＭＳ 明朝" panose="02020609040205080304" pitchFamily="17" charset="-128"/>
                          <a:ea typeface="ＭＳ 明朝" panose="02020609040205080304" pitchFamily="17" charset="-128"/>
                          <a:cs typeface="+mn-cs"/>
                        </a:rPr>
                        <a:t>は収容可能人数の</a:t>
                      </a:r>
                      <a:r>
                        <a:rPr kumimoji="1" lang="ja-JP" altLang="ja-JP" sz="1200" b="1" u="sng" kern="1200" dirty="0" smtClean="0">
                          <a:solidFill>
                            <a:schemeClr val="dk1"/>
                          </a:solidFill>
                          <a:effectLst/>
                          <a:latin typeface="ＭＳ 明朝" panose="02020609040205080304" pitchFamily="17" charset="-128"/>
                          <a:ea typeface="ＭＳ 明朝" panose="02020609040205080304" pitchFamily="17" charset="-128"/>
                          <a:cs typeface="+mn-cs"/>
                        </a:rPr>
                        <a:t>２５％</a:t>
                      </a:r>
                      <a:r>
                        <a:rPr kumimoji="1" lang="ja-JP" altLang="ja-JP" sz="1200" b="0" u="sng" kern="1200" dirty="0" smtClean="0">
                          <a:solidFill>
                            <a:schemeClr val="dk1"/>
                          </a:solidFill>
                          <a:effectLst/>
                          <a:latin typeface="ＭＳ 明朝" panose="02020609040205080304" pitchFamily="17" charset="-128"/>
                          <a:ea typeface="ＭＳ 明朝" panose="02020609040205080304" pitchFamily="17" charset="-128"/>
                          <a:cs typeface="+mn-cs"/>
                        </a:rPr>
                        <a:t>まで可</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。その他はフェーズ１同様。</a:t>
                      </a:r>
                      <a:endParaRPr kumimoji="1" lang="ja-JP" altLang="en-US" sz="1200" u="sng" dirty="0">
                        <a:solidFill>
                          <a:schemeClr val="tx1"/>
                        </a:solidFill>
                        <a:latin typeface="ＭＳ 明朝" panose="02020609040205080304" pitchFamily="17" charset="-128"/>
                        <a:ea typeface="ＭＳ 明朝" panose="02020609040205080304" pitchFamily="17" charset="-128"/>
                      </a:endParaRPr>
                    </a:p>
                  </a:txBody>
                  <a:tcPr anchor="ctr"/>
                </a:tc>
                <a:extLst>
                  <a:ext uri="{0D108BD9-81ED-4DB2-BD59-A6C34878D82A}">
                    <a16:rowId xmlns:a16="http://schemas.microsoft.com/office/drawing/2014/main" val="1543055512"/>
                  </a:ext>
                </a:extLst>
              </a:tr>
              <a:tr h="572187">
                <a:tc>
                  <a:txBody>
                    <a:bodyPr/>
                    <a:lstStyle/>
                    <a:p>
                      <a:pPr algn="l"/>
                      <a:r>
                        <a:rPr kumimoji="1" lang="ja-JP" altLang="ja-JP" sz="1200" kern="1200" dirty="0" smtClean="0">
                          <a:solidFill>
                            <a:schemeClr val="dk1"/>
                          </a:solidFill>
                          <a:effectLst/>
                          <a:latin typeface="+mn-lt"/>
                          <a:ea typeface="+mn-ea"/>
                          <a:cs typeface="+mn-cs"/>
                        </a:rPr>
                        <a:t>冠婚葬祭</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200" kern="1200" dirty="0" smtClean="0">
                          <a:solidFill>
                            <a:schemeClr val="dk1"/>
                          </a:solidFill>
                          <a:effectLst/>
                          <a:latin typeface="+mn-lt"/>
                          <a:ea typeface="+mn-ea"/>
                          <a:cs typeface="+mn-cs"/>
                        </a:rPr>
                        <a:t>参列者は最大３０名まで。式に付随する屋内レセプション</a:t>
                      </a:r>
                      <a:r>
                        <a:rPr kumimoji="1" lang="ja-JP" altLang="en-US" sz="1200" kern="1200" dirty="0" smtClean="0">
                          <a:solidFill>
                            <a:schemeClr val="dk1"/>
                          </a:solidFill>
                          <a:effectLst/>
                          <a:latin typeface="+mn-lt"/>
                          <a:ea typeface="+mn-ea"/>
                          <a:cs typeface="+mn-cs"/>
                        </a:rPr>
                        <a:t>等</a:t>
                      </a:r>
                      <a:r>
                        <a:rPr kumimoji="1" lang="ja-JP" altLang="ja-JP" sz="1200" kern="1200" dirty="0" smtClean="0">
                          <a:solidFill>
                            <a:schemeClr val="dk1"/>
                          </a:solidFill>
                          <a:effectLst/>
                          <a:latin typeface="+mn-lt"/>
                          <a:ea typeface="+mn-ea"/>
                          <a:cs typeface="+mn-cs"/>
                        </a:rPr>
                        <a:t>は禁止。</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tc>
                <a:tc>
                  <a:txBody>
                    <a:bodyPr/>
                    <a:lstStyle/>
                    <a:p>
                      <a:r>
                        <a:rPr kumimoji="1" lang="ja-JP" altLang="ja-JP" sz="1200" kern="1200" dirty="0" smtClean="0">
                          <a:solidFill>
                            <a:schemeClr val="dk1"/>
                          </a:solidFill>
                          <a:effectLst/>
                          <a:latin typeface="+mn-lt"/>
                          <a:ea typeface="+mn-ea"/>
                          <a:cs typeface="+mn-cs"/>
                        </a:rPr>
                        <a:t>式に付随する屋内レセプション</a:t>
                      </a:r>
                      <a:r>
                        <a:rPr kumimoji="1" lang="ja-JP" altLang="en-US" sz="1200" kern="1200" dirty="0" smtClean="0">
                          <a:solidFill>
                            <a:schemeClr val="dk1"/>
                          </a:solidFill>
                          <a:effectLst/>
                          <a:latin typeface="+mn-lt"/>
                          <a:ea typeface="+mn-ea"/>
                          <a:cs typeface="+mn-cs"/>
                        </a:rPr>
                        <a:t>なども</a:t>
                      </a:r>
                      <a:r>
                        <a:rPr kumimoji="1" lang="ja-JP" altLang="ja-JP" sz="1200" kern="1200" dirty="0" smtClean="0">
                          <a:solidFill>
                            <a:schemeClr val="dk1"/>
                          </a:solidFill>
                          <a:effectLst/>
                          <a:latin typeface="+mn-lt"/>
                          <a:ea typeface="+mn-ea"/>
                          <a:cs typeface="+mn-cs"/>
                        </a:rPr>
                        <a:t>可。その</a:t>
                      </a:r>
                      <a:r>
                        <a:rPr kumimoji="1" lang="ja-JP" altLang="en-US" sz="1200" kern="1200" dirty="0" smtClean="0">
                          <a:solidFill>
                            <a:schemeClr val="dk1"/>
                          </a:solidFill>
                          <a:effectLst/>
                          <a:latin typeface="+mn-lt"/>
                          <a:ea typeface="+mn-ea"/>
                          <a:cs typeface="+mn-cs"/>
                        </a:rPr>
                        <a:t>際</a:t>
                      </a:r>
                      <a:r>
                        <a:rPr kumimoji="1" lang="ja-JP" altLang="ja-JP" sz="1200" kern="1200" dirty="0" smtClean="0">
                          <a:solidFill>
                            <a:schemeClr val="dk1"/>
                          </a:solidFill>
                          <a:effectLst/>
                          <a:latin typeface="+mn-lt"/>
                          <a:ea typeface="+mn-ea"/>
                          <a:cs typeface="+mn-cs"/>
                        </a:rPr>
                        <a:t>、会場の開催基準</a:t>
                      </a:r>
                      <a:r>
                        <a:rPr kumimoji="1" lang="ja-JP" altLang="en-US" sz="1200" kern="1200" dirty="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飲食提供が伴う場合は</a:t>
                      </a:r>
                      <a:r>
                        <a:rPr kumimoji="1" lang="ja-JP" altLang="en-US" sz="1200" kern="1200" dirty="0" smtClean="0">
                          <a:solidFill>
                            <a:schemeClr val="dk1"/>
                          </a:solidFill>
                          <a:effectLst/>
                          <a:latin typeface="+mn-lt"/>
                          <a:ea typeface="+mn-ea"/>
                          <a:cs typeface="+mn-cs"/>
                        </a:rPr>
                        <a:t>飲食業</a:t>
                      </a:r>
                      <a:r>
                        <a:rPr kumimoji="1" lang="ja-JP" altLang="ja-JP" sz="1200" kern="1200" dirty="0" smtClean="0">
                          <a:solidFill>
                            <a:schemeClr val="dk1"/>
                          </a:solidFill>
                          <a:effectLst/>
                          <a:latin typeface="+mn-lt"/>
                          <a:ea typeface="+mn-ea"/>
                          <a:cs typeface="+mn-cs"/>
                        </a:rPr>
                        <a:t>の基準を</a:t>
                      </a:r>
                      <a:r>
                        <a:rPr kumimoji="1" lang="ja-JP" altLang="en-US" sz="1200" kern="1200" dirty="0" smtClean="0">
                          <a:solidFill>
                            <a:schemeClr val="dk1"/>
                          </a:solidFill>
                          <a:effectLst/>
                          <a:latin typeface="+mn-lt"/>
                          <a:ea typeface="+mn-ea"/>
                          <a:cs typeface="+mn-cs"/>
                        </a:rPr>
                        <a:t>遵守。</a:t>
                      </a:r>
                      <a:r>
                        <a:rPr kumimoji="1" lang="ja-JP" altLang="ja-JP" sz="1200" kern="1200" dirty="0" smtClean="0">
                          <a:solidFill>
                            <a:schemeClr val="dk1"/>
                          </a:solidFill>
                          <a:effectLst/>
                          <a:latin typeface="+mn-lt"/>
                          <a:ea typeface="+mn-ea"/>
                          <a:cs typeface="+mn-cs"/>
                        </a:rPr>
                        <a:t>ダンスは禁止</a:t>
                      </a:r>
                      <a:endParaRPr kumimoji="1" lang="ja-JP" altLang="en-US" sz="1200" dirty="0" smtClean="0">
                        <a:solidFill>
                          <a:schemeClr val="tx1"/>
                        </a:solidFill>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2936132236"/>
                  </a:ext>
                </a:extLst>
              </a:tr>
              <a:tr h="899152">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n-lt"/>
                          <a:ea typeface="+mn-ea"/>
                          <a:cs typeface="+mn-cs"/>
                        </a:rPr>
                        <a:t>屋内リクリエーション</a:t>
                      </a:r>
                      <a:r>
                        <a:rPr kumimoji="1" lang="en-US" altLang="ja-JP" sz="1200" kern="1200" dirty="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フィットネス施設（ジム、フィットネス、屋内プール、学校の体育館等）</a:t>
                      </a:r>
                    </a:p>
                  </a:txBody>
                  <a:tcPr anchor="ctr"/>
                </a:tc>
                <a:tc>
                  <a:txBody>
                    <a:bodyPr/>
                    <a:lstStyle/>
                    <a:p>
                      <a:r>
                        <a:rPr kumimoji="1" lang="ja-JP" altLang="ja-JP" sz="1200" kern="1200" dirty="0" smtClean="0">
                          <a:solidFill>
                            <a:schemeClr val="dk1"/>
                          </a:solidFill>
                          <a:effectLst/>
                          <a:latin typeface="+mn-lt"/>
                          <a:ea typeface="+mn-ea"/>
                          <a:cs typeface="+mn-cs"/>
                        </a:rPr>
                        <a:t>感染リスクの低いスポーツ（ダンス、非接触型武術、体操</a:t>
                      </a:r>
                      <a:r>
                        <a:rPr kumimoji="1" lang="ja-JP" altLang="en-US" sz="1200" kern="1200" dirty="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クライミング</a:t>
                      </a:r>
                      <a:r>
                        <a:rPr kumimoji="1" lang="ja-JP" altLang="en-US" sz="1200" kern="1200" dirty="0" smtClean="0">
                          <a:solidFill>
                            <a:schemeClr val="dk1"/>
                          </a:solidFill>
                          <a:effectLst/>
                          <a:latin typeface="+mn-lt"/>
                          <a:ea typeface="+mn-ea"/>
                          <a:cs typeface="+mn-cs"/>
                        </a:rPr>
                        <a:t>等</a:t>
                      </a:r>
                      <a:r>
                        <a:rPr kumimoji="1" lang="ja-JP" altLang="ja-JP" sz="1200" kern="1200" dirty="0" smtClean="0">
                          <a:solidFill>
                            <a:schemeClr val="dk1"/>
                          </a:solidFill>
                          <a:effectLst/>
                          <a:latin typeface="+mn-lt"/>
                          <a:ea typeface="+mn-ea"/>
                          <a:cs typeface="+mn-cs"/>
                        </a:rPr>
                        <a:t>）は、</a:t>
                      </a:r>
                      <a:r>
                        <a:rPr kumimoji="1" lang="ja-JP" altLang="ja-JP" sz="1200" b="0" u="none" kern="1200" dirty="0" smtClean="0">
                          <a:solidFill>
                            <a:schemeClr val="dk1"/>
                          </a:solidFill>
                          <a:effectLst/>
                          <a:latin typeface="+mn-lt"/>
                          <a:ea typeface="+mn-ea"/>
                          <a:cs typeface="+mn-cs"/>
                        </a:rPr>
                        <a:t>練習目的で１グループ５名まで可。</a:t>
                      </a:r>
                      <a:r>
                        <a:rPr kumimoji="1" lang="ja-JP" altLang="en-US" sz="1200" b="0" u="none" kern="1200" dirty="0" smtClean="0">
                          <a:solidFill>
                            <a:schemeClr val="dk1"/>
                          </a:solidFill>
                          <a:effectLst/>
                          <a:latin typeface="+mn-lt"/>
                          <a:ea typeface="+mn-ea"/>
                          <a:cs typeface="+mn-cs"/>
                        </a:rPr>
                        <a:t>その他は、</a:t>
                      </a:r>
                      <a:r>
                        <a:rPr kumimoji="1" lang="ja-JP" altLang="ja-JP" sz="1200" b="0" u="none" kern="1200" dirty="0" smtClean="0">
                          <a:solidFill>
                            <a:schemeClr val="dk1"/>
                          </a:solidFill>
                          <a:effectLst/>
                          <a:latin typeface="+mn-lt"/>
                          <a:ea typeface="+mn-ea"/>
                          <a:cs typeface="+mn-cs"/>
                        </a:rPr>
                        <a:t>予約制、１レッスン</a:t>
                      </a:r>
                      <a:r>
                        <a:rPr kumimoji="1" lang="en-US" altLang="ja-JP" sz="1200" b="0" u="none" kern="1200" dirty="0" smtClean="0">
                          <a:solidFill>
                            <a:schemeClr val="dk1"/>
                          </a:solidFill>
                          <a:effectLst/>
                          <a:latin typeface="+mn-lt"/>
                          <a:ea typeface="+mn-ea"/>
                          <a:cs typeface="+mn-cs"/>
                        </a:rPr>
                        <a:t>45</a:t>
                      </a:r>
                      <a:r>
                        <a:rPr kumimoji="1" lang="ja-JP" altLang="ja-JP" sz="1200" b="0" u="none" kern="1200" dirty="0" smtClean="0">
                          <a:solidFill>
                            <a:schemeClr val="dk1"/>
                          </a:solidFill>
                          <a:effectLst/>
                          <a:latin typeface="+mn-lt"/>
                          <a:ea typeface="+mn-ea"/>
                          <a:cs typeface="+mn-cs"/>
                        </a:rPr>
                        <a:t>分まで、１部屋</a:t>
                      </a:r>
                      <a:r>
                        <a:rPr kumimoji="1" lang="ja-JP" altLang="en-US" sz="1200" b="0" u="none" kern="1200" dirty="0" smtClean="0">
                          <a:solidFill>
                            <a:schemeClr val="dk1"/>
                          </a:solidFill>
                          <a:effectLst/>
                          <a:latin typeface="+mn-lt"/>
                          <a:ea typeface="+mn-ea"/>
                          <a:cs typeface="+mn-cs"/>
                        </a:rPr>
                        <a:t>又は</a:t>
                      </a:r>
                      <a:r>
                        <a:rPr kumimoji="1" lang="en-US" altLang="ja-JP" sz="1200" b="0" u="none" kern="1200" dirty="0" smtClean="0">
                          <a:solidFill>
                            <a:schemeClr val="dk1"/>
                          </a:solidFill>
                          <a:effectLst/>
                          <a:latin typeface="+mn-lt"/>
                          <a:ea typeface="+mn-ea"/>
                          <a:cs typeface="+mn-cs"/>
                        </a:rPr>
                        <a:t>500/</a:t>
                      </a:r>
                      <a:r>
                        <a:rPr kumimoji="1" lang="en-US" altLang="ja-JP" sz="1200" b="0" u="none" kern="1200" dirty="0" err="1" smtClean="0">
                          <a:solidFill>
                            <a:schemeClr val="dk1"/>
                          </a:solidFill>
                          <a:effectLst/>
                          <a:latin typeface="+mn-lt"/>
                          <a:ea typeface="+mn-ea"/>
                          <a:cs typeface="+mn-cs"/>
                        </a:rPr>
                        <a:t>sq.ft</a:t>
                      </a:r>
                      <a:r>
                        <a:rPr kumimoji="1" lang="ja-JP" altLang="ja-JP" sz="1200" b="0" u="none" kern="1200" dirty="0" smtClean="0">
                          <a:solidFill>
                            <a:schemeClr val="dk1"/>
                          </a:solidFill>
                          <a:effectLst/>
                          <a:latin typeface="+mn-lt"/>
                          <a:ea typeface="+mn-ea"/>
                          <a:cs typeface="+mn-cs"/>
                        </a:rPr>
                        <a:t>当たり１名まで。</a:t>
                      </a:r>
                      <a:endParaRPr kumimoji="1" lang="ja-JP" altLang="en-US" sz="1200" b="0" u="none" dirty="0">
                        <a:solidFill>
                          <a:schemeClr val="tx1"/>
                        </a:solidFill>
                        <a:latin typeface="ＭＳ 明朝" panose="02020609040205080304" pitchFamily="17" charset="-128"/>
                        <a:ea typeface="ＭＳ 明朝" panose="02020609040205080304" pitchFamily="17" charset="-128"/>
                      </a:endParaRPr>
                    </a:p>
                  </a:txBody>
                  <a:tcPr/>
                </a:tc>
                <a:tc>
                  <a:txBody>
                    <a:bodyPr/>
                    <a:lstStyle/>
                    <a:p>
                      <a:r>
                        <a:rPr kumimoji="1" lang="ja-JP" altLang="ja-JP" sz="1200" kern="1200" dirty="0" smtClean="0">
                          <a:solidFill>
                            <a:schemeClr val="dk1"/>
                          </a:solidFill>
                          <a:effectLst/>
                          <a:latin typeface="+mn-lt"/>
                          <a:ea typeface="+mn-ea"/>
                          <a:cs typeface="+mn-cs"/>
                        </a:rPr>
                        <a:t>感染リスクの低い</a:t>
                      </a:r>
                      <a:r>
                        <a:rPr kumimoji="1" lang="ja-JP" altLang="en-US" sz="1200" b="0" u="sng" kern="1200" dirty="0" smtClean="0">
                          <a:solidFill>
                            <a:schemeClr val="dk1"/>
                          </a:solidFill>
                          <a:effectLst/>
                          <a:latin typeface="+mn-lt"/>
                          <a:ea typeface="+mn-ea"/>
                          <a:cs typeface="+mn-cs"/>
                        </a:rPr>
                        <a:t>・並</a:t>
                      </a:r>
                      <a:r>
                        <a:rPr kumimoji="1" lang="ja-JP" altLang="en-US" sz="1200" kern="1200" dirty="0" smtClean="0">
                          <a:solidFill>
                            <a:schemeClr val="dk1"/>
                          </a:solidFill>
                          <a:effectLst/>
                          <a:latin typeface="+mn-lt"/>
                          <a:ea typeface="+mn-ea"/>
                          <a:cs typeface="+mn-cs"/>
                        </a:rPr>
                        <a:t>の</a:t>
                      </a:r>
                      <a:r>
                        <a:rPr kumimoji="1" lang="ja-JP" altLang="ja-JP" sz="1200" kern="1200" dirty="0" smtClean="0">
                          <a:solidFill>
                            <a:schemeClr val="dk1"/>
                          </a:solidFill>
                          <a:effectLst/>
                          <a:latin typeface="+mn-lt"/>
                          <a:ea typeface="+mn-ea"/>
                          <a:cs typeface="+mn-cs"/>
                        </a:rPr>
                        <a:t>スポーツの競技実施</a:t>
                      </a:r>
                      <a:r>
                        <a:rPr kumimoji="1" lang="ja-JP" altLang="en-US" sz="1200" kern="1200" dirty="0" smtClean="0">
                          <a:solidFill>
                            <a:schemeClr val="dk1"/>
                          </a:solidFill>
                          <a:effectLst/>
                          <a:latin typeface="+mn-lt"/>
                          <a:ea typeface="+mn-ea"/>
                          <a:cs typeface="+mn-cs"/>
                        </a:rPr>
                        <a:t>が</a:t>
                      </a:r>
                      <a:r>
                        <a:rPr kumimoji="1" lang="ja-JP" altLang="ja-JP" sz="1200" kern="1200" dirty="0" smtClean="0">
                          <a:solidFill>
                            <a:schemeClr val="dk1"/>
                          </a:solidFill>
                          <a:effectLst/>
                          <a:latin typeface="+mn-lt"/>
                          <a:ea typeface="+mn-ea"/>
                          <a:cs typeface="+mn-cs"/>
                        </a:rPr>
                        <a:t>可（トーナメント</a:t>
                      </a:r>
                      <a:r>
                        <a:rPr kumimoji="1" lang="ja-JP" altLang="en-US" sz="1200" kern="1200" dirty="0" smtClean="0">
                          <a:solidFill>
                            <a:schemeClr val="dk1"/>
                          </a:solidFill>
                          <a:effectLst/>
                          <a:latin typeface="+mn-lt"/>
                          <a:ea typeface="+mn-ea"/>
                          <a:cs typeface="+mn-cs"/>
                        </a:rPr>
                        <a:t>は</a:t>
                      </a:r>
                      <a:r>
                        <a:rPr kumimoji="1" lang="ja-JP" altLang="ja-JP" sz="1200" kern="1200" dirty="0" smtClean="0">
                          <a:solidFill>
                            <a:schemeClr val="dk1"/>
                          </a:solidFill>
                          <a:effectLst/>
                          <a:latin typeface="+mn-lt"/>
                          <a:ea typeface="+mn-ea"/>
                          <a:cs typeface="+mn-cs"/>
                        </a:rPr>
                        <a:t>不可）。フィットネス施設等の収容</a:t>
                      </a:r>
                      <a:r>
                        <a:rPr kumimoji="1" lang="ja-JP" altLang="en-US" sz="1200" kern="1200" dirty="0" smtClean="0">
                          <a:solidFill>
                            <a:schemeClr val="dk1"/>
                          </a:solidFill>
                          <a:effectLst/>
                          <a:latin typeface="+mn-lt"/>
                          <a:ea typeface="+mn-ea"/>
                          <a:cs typeface="+mn-cs"/>
                        </a:rPr>
                        <a:t>可能人数</a:t>
                      </a:r>
                      <a:r>
                        <a:rPr kumimoji="1" lang="ja-JP" altLang="ja-JP" sz="1200" kern="1200" dirty="0" smtClean="0">
                          <a:solidFill>
                            <a:schemeClr val="dk1"/>
                          </a:solidFill>
                          <a:effectLst/>
                          <a:latin typeface="+mn-lt"/>
                          <a:ea typeface="+mn-ea"/>
                          <a:cs typeface="+mn-cs"/>
                        </a:rPr>
                        <a:t>２５％まで。</a:t>
                      </a:r>
                      <a:endParaRPr kumimoji="1" lang="ja-JP" altLang="en-US" sz="1200" dirty="0" smtClean="0">
                        <a:solidFill>
                          <a:schemeClr val="tx1"/>
                        </a:solidFill>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966782959"/>
                  </a:ext>
                </a:extLst>
              </a:tr>
              <a:tr h="899152">
                <a:tc>
                  <a:txBody>
                    <a:bodyPr/>
                    <a:lstStyle/>
                    <a:p>
                      <a:pPr algn="l"/>
                      <a:r>
                        <a:rPr kumimoji="1" lang="ja-JP" altLang="ja-JP" sz="1200" kern="1200" dirty="0" smtClean="0">
                          <a:solidFill>
                            <a:schemeClr val="dk1"/>
                          </a:solidFill>
                          <a:effectLst/>
                          <a:latin typeface="+mn-lt"/>
                          <a:ea typeface="+mn-ea"/>
                          <a:cs typeface="+mn-cs"/>
                        </a:rPr>
                        <a:t>屋外スポーツ</a:t>
                      </a:r>
                      <a:r>
                        <a:rPr kumimoji="1" lang="en-US" altLang="ja-JP" sz="1200" kern="1200" dirty="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フィットネス施設（屋外プールや、公園、学校の校庭等、野外活動が出来る場所全般）</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200" kern="1200" dirty="0" smtClean="0">
                          <a:solidFill>
                            <a:schemeClr val="dk1"/>
                          </a:solidFill>
                          <a:effectLst/>
                          <a:latin typeface="+mn-lt"/>
                          <a:ea typeface="+mn-ea"/>
                          <a:cs typeface="+mn-cs"/>
                        </a:rPr>
                        <a:t>感染リスクの低い・並のスポーツの練習可（トーナメント</a:t>
                      </a:r>
                      <a:r>
                        <a:rPr kumimoji="1" lang="ja-JP" altLang="en-US" sz="1200" kern="1200" dirty="0" smtClean="0">
                          <a:solidFill>
                            <a:schemeClr val="dk1"/>
                          </a:solidFill>
                          <a:effectLst/>
                          <a:latin typeface="+mn-lt"/>
                          <a:ea typeface="+mn-ea"/>
                          <a:cs typeface="+mn-cs"/>
                        </a:rPr>
                        <a:t>は</a:t>
                      </a:r>
                      <a:r>
                        <a:rPr kumimoji="1" lang="ja-JP" altLang="ja-JP" sz="1200" kern="1200" dirty="0" smtClean="0">
                          <a:solidFill>
                            <a:schemeClr val="dk1"/>
                          </a:solidFill>
                          <a:effectLst/>
                          <a:latin typeface="+mn-lt"/>
                          <a:ea typeface="+mn-ea"/>
                          <a:cs typeface="+mn-cs"/>
                        </a:rPr>
                        <a:t>不可）。</a:t>
                      </a:r>
                      <a:r>
                        <a:rPr kumimoji="1" lang="ja-JP" altLang="en-US" sz="1200" kern="1200" dirty="0" smtClean="0">
                          <a:solidFill>
                            <a:schemeClr val="dk1"/>
                          </a:solidFill>
                          <a:effectLst/>
                          <a:latin typeface="+mn-lt"/>
                          <a:ea typeface="+mn-ea"/>
                          <a:cs typeface="+mn-cs"/>
                        </a:rPr>
                        <a:t>屋外ガイド活動、</a:t>
                      </a:r>
                      <a:r>
                        <a:rPr kumimoji="1" lang="ja-JP" altLang="ja-JP" sz="1200" kern="1200" dirty="0" smtClean="0">
                          <a:solidFill>
                            <a:schemeClr val="dk1"/>
                          </a:solidFill>
                          <a:effectLst/>
                          <a:latin typeface="+mn-lt"/>
                          <a:ea typeface="+mn-ea"/>
                          <a:cs typeface="+mn-cs"/>
                        </a:rPr>
                        <a:t>狩猟、釣り、モータースポーツ、公園での活動、キャンプ、ハイキング、自転車、ランニング、スキー</a:t>
                      </a:r>
                      <a:r>
                        <a:rPr kumimoji="1" lang="ja-JP" altLang="en-US" sz="1200" kern="1200" dirty="0" smtClean="0">
                          <a:solidFill>
                            <a:schemeClr val="dk1"/>
                          </a:solidFill>
                          <a:effectLst/>
                          <a:latin typeface="+mn-lt"/>
                          <a:ea typeface="+mn-ea"/>
                          <a:cs typeface="+mn-cs"/>
                        </a:rPr>
                        <a:t>は可能。</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tc>
                <a:tc>
                  <a:txBody>
                    <a:bodyPr/>
                    <a:lstStyle/>
                    <a:p>
                      <a:r>
                        <a:rPr kumimoji="1" lang="ja-JP" altLang="ja-JP" sz="1200" kern="1200" dirty="0" smtClean="0">
                          <a:solidFill>
                            <a:schemeClr val="dk1"/>
                          </a:solidFill>
                          <a:effectLst/>
                          <a:latin typeface="+mn-lt"/>
                          <a:ea typeface="+mn-ea"/>
                          <a:cs typeface="+mn-cs"/>
                        </a:rPr>
                        <a:t>感染リスクの低い・並</a:t>
                      </a:r>
                      <a:r>
                        <a:rPr kumimoji="1" lang="ja-JP" altLang="ja-JP" sz="1200" u="sng" kern="1200" dirty="0" smtClean="0">
                          <a:solidFill>
                            <a:schemeClr val="dk1"/>
                          </a:solidFill>
                          <a:effectLst/>
                          <a:latin typeface="+mn-lt"/>
                          <a:ea typeface="+mn-ea"/>
                          <a:cs typeface="+mn-cs"/>
                        </a:rPr>
                        <a:t>・高い</a:t>
                      </a:r>
                      <a:r>
                        <a:rPr kumimoji="1" lang="ja-JP" altLang="ja-JP" sz="1200" kern="1200" dirty="0" smtClean="0">
                          <a:solidFill>
                            <a:schemeClr val="dk1"/>
                          </a:solidFill>
                          <a:effectLst/>
                          <a:latin typeface="+mn-lt"/>
                          <a:ea typeface="+mn-ea"/>
                          <a:cs typeface="+mn-cs"/>
                        </a:rPr>
                        <a:t>スポーツの競技実施可（トーナメント</a:t>
                      </a:r>
                      <a:r>
                        <a:rPr kumimoji="1" lang="ja-JP" altLang="en-US" sz="1200" kern="1200" dirty="0" smtClean="0">
                          <a:solidFill>
                            <a:schemeClr val="dk1"/>
                          </a:solidFill>
                          <a:effectLst/>
                          <a:latin typeface="+mn-lt"/>
                          <a:ea typeface="+mn-ea"/>
                          <a:cs typeface="+mn-cs"/>
                        </a:rPr>
                        <a:t>は</a:t>
                      </a:r>
                      <a:r>
                        <a:rPr kumimoji="1" lang="ja-JP" altLang="ja-JP" sz="1200" kern="1200" dirty="0" smtClean="0">
                          <a:solidFill>
                            <a:schemeClr val="dk1"/>
                          </a:solidFill>
                          <a:effectLst/>
                          <a:latin typeface="+mn-lt"/>
                          <a:ea typeface="+mn-ea"/>
                          <a:cs typeface="+mn-cs"/>
                        </a:rPr>
                        <a:t>不可）。観客も含め</a:t>
                      </a:r>
                      <a:r>
                        <a:rPr kumimoji="1" lang="ja-JP" altLang="en-US" sz="1200" kern="1200" dirty="0" smtClean="0">
                          <a:solidFill>
                            <a:schemeClr val="dk1"/>
                          </a:solidFill>
                          <a:effectLst/>
                          <a:latin typeface="+mn-lt"/>
                          <a:ea typeface="+mn-ea"/>
                          <a:cs typeface="+mn-cs"/>
                        </a:rPr>
                        <a:t>最大</a:t>
                      </a:r>
                      <a:r>
                        <a:rPr kumimoji="1" lang="ja-JP" altLang="ja-JP" sz="1200" kern="1200" dirty="0" smtClean="0">
                          <a:solidFill>
                            <a:schemeClr val="dk1"/>
                          </a:solidFill>
                          <a:effectLst/>
                          <a:latin typeface="+mn-lt"/>
                          <a:ea typeface="+mn-ea"/>
                          <a:cs typeface="+mn-cs"/>
                        </a:rPr>
                        <a:t>２００名まで。</a:t>
                      </a:r>
                      <a:endParaRPr kumimoji="1" lang="ja-JP" altLang="en-US" sz="1200" dirty="0" smtClean="0">
                        <a:solidFill>
                          <a:schemeClr val="tx1"/>
                        </a:solidFill>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2168684262"/>
                  </a:ext>
                </a:extLst>
              </a:tr>
              <a:tr h="472166">
                <a:tc>
                  <a:txBody>
                    <a:bodyPr/>
                    <a:lstStyle/>
                    <a:p>
                      <a:pPr algn="l"/>
                      <a:r>
                        <a:rPr kumimoji="1" lang="ja-JP" altLang="ja-JP" sz="1200" u="sng" kern="1200" dirty="0" smtClean="0">
                          <a:solidFill>
                            <a:schemeClr val="dk1"/>
                          </a:solidFill>
                          <a:effectLst/>
                          <a:latin typeface="+mn-lt"/>
                          <a:ea typeface="+mn-ea"/>
                          <a:cs typeface="+mn-cs"/>
                        </a:rPr>
                        <a:t>屋内</a:t>
                      </a:r>
                      <a:r>
                        <a:rPr kumimoji="1" lang="ja-JP" altLang="ja-JP" sz="1200" kern="1200" dirty="0" smtClean="0">
                          <a:solidFill>
                            <a:schemeClr val="dk1"/>
                          </a:solidFill>
                          <a:effectLst/>
                          <a:latin typeface="+mn-lt"/>
                          <a:ea typeface="+mn-ea"/>
                          <a:cs typeface="+mn-cs"/>
                        </a:rPr>
                        <a:t>娯楽施設（水族館、</a:t>
                      </a:r>
                      <a:r>
                        <a:rPr kumimoji="1" lang="ja-JP" altLang="en-US" sz="1200" kern="1200" dirty="0" smtClean="0">
                          <a:solidFill>
                            <a:schemeClr val="dk1"/>
                          </a:solidFill>
                          <a:effectLst/>
                          <a:latin typeface="+mn-lt"/>
                          <a:ea typeface="+mn-ea"/>
                          <a:cs typeface="+mn-cs"/>
                        </a:rPr>
                        <a:t>屋内の</a:t>
                      </a:r>
                      <a:r>
                        <a:rPr kumimoji="1" lang="ja-JP" altLang="ja-JP" sz="1200" kern="1200" dirty="0" smtClean="0">
                          <a:solidFill>
                            <a:schemeClr val="dk1"/>
                          </a:solidFill>
                          <a:effectLst/>
                          <a:latin typeface="+mn-lt"/>
                          <a:ea typeface="+mn-ea"/>
                          <a:cs typeface="+mn-cs"/>
                        </a:rPr>
                        <a:t>映画館</a:t>
                      </a:r>
                      <a:r>
                        <a:rPr kumimoji="1" lang="ja-JP" altLang="en-US" sz="1200" kern="1200" dirty="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コンサートホール</a:t>
                      </a:r>
                      <a:r>
                        <a:rPr kumimoji="1" lang="ja-JP" altLang="en-US" sz="1200" kern="1200" dirty="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美術館等）</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200" u="sng" kern="1200" dirty="0" smtClean="0">
                          <a:solidFill>
                            <a:schemeClr val="dk1"/>
                          </a:solidFill>
                          <a:effectLst/>
                          <a:latin typeface="+mn-lt"/>
                          <a:ea typeface="+mn-ea"/>
                          <a:cs typeface="+mn-cs"/>
                        </a:rPr>
                        <a:t>個世帯（６名まで）での予約制</a:t>
                      </a:r>
                      <a:r>
                        <a:rPr kumimoji="1" lang="en-US" altLang="ja-JP" sz="1200" u="sng" kern="1200" dirty="0" smtClean="0">
                          <a:solidFill>
                            <a:schemeClr val="dk1"/>
                          </a:solidFill>
                          <a:effectLst/>
                          <a:latin typeface="+mn-lt"/>
                          <a:ea typeface="+mn-ea"/>
                          <a:cs typeface="+mn-cs"/>
                        </a:rPr>
                        <a:t>/</a:t>
                      </a:r>
                      <a:r>
                        <a:rPr kumimoji="1" lang="ja-JP" altLang="ja-JP" sz="1200" u="sng" kern="1200" dirty="0" smtClean="0">
                          <a:solidFill>
                            <a:schemeClr val="dk1"/>
                          </a:solidFill>
                          <a:effectLst/>
                          <a:latin typeface="+mn-lt"/>
                          <a:ea typeface="+mn-ea"/>
                          <a:cs typeface="+mn-cs"/>
                        </a:rPr>
                        <a:t>指定席</a:t>
                      </a:r>
                      <a:r>
                        <a:rPr kumimoji="1" lang="ja-JP" altLang="ja-JP" sz="1200" kern="1200" dirty="0" smtClean="0">
                          <a:solidFill>
                            <a:schemeClr val="dk1"/>
                          </a:solidFill>
                          <a:effectLst/>
                          <a:latin typeface="+mn-lt"/>
                          <a:ea typeface="+mn-ea"/>
                          <a:cs typeface="+mn-cs"/>
                        </a:rPr>
                        <a:t>。</a:t>
                      </a:r>
                      <a:r>
                        <a:rPr kumimoji="1" lang="ja-JP" altLang="en-US" sz="1200" kern="1200" dirty="0" smtClean="0">
                          <a:solidFill>
                            <a:schemeClr val="dk1"/>
                          </a:solidFill>
                          <a:effectLst/>
                          <a:latin typeface="+mn-lt"/>
                          <a:ea typeface="+mn-ea"/>
                          <a:cs typeface="+mn-cs"/>
                        </a:rPr>
                        <a:t>一般入場（</a:t>
                      </a:r>
                      <a:r>
                        <a:rPr kumimoji="1" lang="ja-JP" altLang="ja-JP" sz="1200" kern="1200" dirty="0" smtClean="0">
                          <a:solidFill>
                            <a:schemeClr val="dk1"/>
                          </a:solidFill>
                          <a:effectLst/>
                          <a:latin typeface="+mn-lt"/>
                          <a:ea typeface="+mn-ea"/>
                          <a:cs typeface="+mn-cs"/>
                        </a:rPr>
                        <a:t>自由席</a:t>
                      </a:r>
                      <a:r>
                        <a:rPr kumimoji="1" lang="ja-JP" altLang="en-US" sz="1200" kern="1200" dirty="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は禁止。</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tc>
                <a:tc>
                  <a:txBody>
                    <a:bodyPr/>
                    <a:lstStyle/>
                    <a:p>
                      <a:r>
                        <a:rPr kumimoji="1" lang="ja-JP" altLang="ja-JP" sz="1200" u="sng" kern="1200" dirty="0" smtClean="0">
                          <a:solidFill>
                            <a:schemeClr val="dk1"/>
                          </a:solidFill>
                          <a:effectLst/>
                          <a:latin typeface="+mn-lt"/>
                          <a:ea typeface="+mn-ea"/>
                          <a:cs typeface="+mn-cs"/>
                        </a:rPr>
                        <a:t>収容可能</a:t>
                      </a:r>
                      <a:r>
                        <a:rPr kumimoji="1" lang="ja-JP" altLang="en-US" sz="1200" u="sng" kern="1200" dirty="0" smtClean="0">
                          <a:solidFill>
                            <a:schemeClr val="dk1"/>
                          </a:solidFill>
                          <a:effectLst/>
                          <a:latin typeface="+mn-lt"/>
                          <a:ea typeface="+mn-ea"/>
                          <a:cs typeface="+mn-cs"/>
                        </a:rPr>
                        <a:t>人数</a:t>
                      </a:r>
                      <a:r>
                        <a:rPr kumimoji="1" lang="ja-JP" altLang="ja-JP" sz="1200" u="sng" kern="1200" dirty="0" smtClean="0">
                          <a:solidFill>
                            <a:schemeClr val="dk1"/>
                          </a:solidFill>
                          <a:effectLst/>
                          <a:latin typeface="+mn-lt"/>
                          <a:ea typeface="+mn-ea"/>
                          <a:cs typeface="+mn-cs"/>
                        </a:rPr>
                        <a:t>２５％</a:t>
                      </a:r>
                      <a:r>
                        <a:rPr kumimoji="1" lang="ja-JP" altLang="ja-JP" sz="1200" kern="1200" dirty="0" smtClean="0">
                          <a:solidFill>
                            <a:schemeClr val="dk1"/>
                          </a:solidFill>
                          <a:effectLst/>
                          <a:latin typeface="+mn-lt"/>
                          <a:ea typeface="+mn-ea"/>
                          <a:cs typeface="+mn-cs"/>
                        </a:rPr>
                        <a:t>まで。飲食提供が伴う場合は、</a:t>
                      </a:r>
                      <a:r>
                        <a:rPr kumimoji="1" lang="ja-JP" altLang="en-US" sz="1200" kern="1200" dirty="0" smtClean="0">
                          <a:solidFill>
                            <a:schemeClr val="dk1"/>
                          </a:solidFill>
                          <a:effectLst/>
                          <a:latin typeface="+mn-lt"/>
                          <a:ea typeface="+mn-ea"/>
                          <a:cs typeface="+mn-cs"/>
                        </a:rPr>
                        <a:t>飲食業</a:t>
                      </a:r>
                      <a:r>
                        <a:rPr kumimoji="1" lang="ja-JP" altLang="ja-JP" sz="1200" kern="1200" dirty="0" smtClean="0">
                          <a:solidFill>
                            <a:schemeClr val="dk1"/>
                          </a:solidFill>
                          <a:effectLst/>
                          <a:latin typeface="+mn-lt"/>
                          <a:ea typeface="+mn-ea"/>
                          <a:cs typeface="+mn-cs"/>
                        </a:rPr>
                        <a:t>の基準を適用。</a:t>
                      </a:r>
                      <a:endParaRPr kumimoji="1" lang="ja-JP" altLang="en-US" sz="1200" dirty="0" smtClean="0">
                        <a:solidFill>
                          <a:schemeClr val="tx1"/>
                        </a:solidFill>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2996411537"/>
                  </a:ext>
                </a:extLst>
              </a:tr>
              <a:tr h="472166">
                <a:tc>
                  <a:txBody>
                    <a:bodyPr/>
                    <a:lstStyle/>
                    <a:p>
                      <a:pPr algn="l"/>
                      <a:r>
                        <a:rPr kumimoji="1" lang="ja-JP" altLang="ja-JP" sz="1200" u="sng" kern="1200" dirty="0" smtClean="0">
                          <a:solidFill>
                            <a:schemeClr val="dk1"/>
                          </a:solidFill>
                          <a:effectLst/>
                          <a:latin typeface="+mn-lt"/>
                          <a:ea typeface="+mn-ea"/>
                          <a:cs typeface="+mn-cs"/>
                        </a:rPr>
                        <a:t>屋外</a:t>
                      </a:r>
                      <a:r>
                        <a:rPr kumimoji="1" lang="ja-JP" altLang="ja-JP" sz="1200" kern="1200" dirty="0" smtClean="0">
                          <a:solidFill>
                            <a:schemeClr val="dk1"/>
                          </a:solidFill>
                          <a:effectLst/>
                          <a:latin typeface="+mn-lt"/>
                          <a:ea typeface="+mn-ea"/>
                          <a:cs typeface="+mn-cs"/>
                        </a:rPr>
                        <a:t>娯楽施設（動物園、屋外の</a:t>
                      </a:r>
                      <a:r>
                        <a:rPr kumimoji="1" lang="ja-JP" altLang="en-US" sz="1200" kern="1200" dirty="0" smtClean="0">
                          <a:solidFill>
                            <a:schemeClr val="dk1"/>
                          </a:solidFill>
                          <a:effectLst/>
                          <a:latin typeface="+mn-lt"/>
                          <a:ea typeface="+mn-ea"/>
                          <a:cs typeface="+mn-cs"/>
                        </a:rPr>
                        <a:t>庭園・</a:t>
                      </a:r>
                      <a:r>
                        <a:rPr kumimoji="1" lang="ja-JP" altLang="ja-JP" sz="1200" kern="1200" dirty="0" smtClean="0">
                          <a:solidFill>
                            <a:schemeClr val="dk1"/>
                          </a:solidFill>
                          <a:effectLst/>
                          <a:latin typeface="+mn-lt"/>
                          <a:ea typeface="+mn-ea"/>
                          <a:cs typeface="+mn-cs"/>
                        </a:rPr>
                        <a:t>水族館</a:t>
                      </a:r>
                      <a:r>
                        <a:rPr kumimoji="1" lang="ja-JP" altLang="en-US" sz="1200" kern="1200" dirty="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スタジアム等）</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tc>
                <a:tc>
                  <a:txBody>
                    <a:bodyPr/>
                    <a:lstStyle/>
                    <a:p>
                      <a:r>
                        <a:rPr kumimoji="1" lang="ja-JP" altLang="ja-JP" sz="1200" u="sng" kern="1200" dirty="0" smtClean="0">
                          <a:solidFill>
                            <a:schemeClr val="dk1"/>
                          </a:solidFill>
                          <a:effectLst/>
                          <a:latin typeface="+mn-lt"/>
                          <a:ea typeface="+mn-ea"/>
                          <a:cs typeface="+mn-cs"/>
                        </a:rPr>
                        <a:t>入場時間を指定したチケット制</a:t>
                      </a:r>
                      <a:r>
                        <a:rPr kumimoji="1" lang="ja-JP" altLang="ja-JP" sz="1200" kern="1200" dirty="0" smtClean="0">
                          <a:solidFill>
                            <a:schemeClr val="dk1"/>
                          </a:solidFill>
                          <a:effectLst/>
                          <a:latin typeface="+mn-lt"/>
                          <a:ea typeface="+mn-ea"/>
                          <a:cs typeface="+mn-cs"/>
                        </a:rPr>
                        <a:t>。世帯</a:t>
                      </a:r>
                      <a:r>
                        <a:rPr kumimoji="1" lang="ja-JP" altLang="en-US" sz="1200" kern="1200" dirty="0" smtClean="0">
                          <a:solidFill>
                            <a:schemeClr val="dk1"/>
                          </a:solidFill>
                          <a:effectLst/>
                          <a:latin typeface="+mn-lt"/>
                          <a:ea typeface="+mn-ea"/>
                          <a:cs typeface="+mn-cs"/>
                        </a:rPr>
                        <a:t>内も含め</a:t>
                      </a:r>
                      <a:r>
                        <a:rPr kumimoji="1" lang="ja-JP" altLang="ja-JP" sz="1200" kern="1200" dirty="0" smtClean="0">
                          <a:solidFill>
                            <a:schemeClr val="dk1"/>
                          </a:solidFill>
                          <a:effectLst/>
                          <a:latin typeface="+mn-lt"/>
                          <a:ea typeface="+mn-ea"/>
                          <a:cs typeface="+mn-cs"/>
                        </a:rPr>
                        <a:t>計２世帯まで、最大</a:t>
                      </a:r>
                      <a:r>
                        <a:rPr kumimoji="1" lang="ja-JP" altLang="ja-JP" sz="1200" u="sng" kern="1200" dirty="0" smtClean="0">
                          <a:solidFill>
                            <a:schemeClr val="dk1"/>
                          </a:solidFill>
                          <a:effectLst/>
                          <a:latin typeface="+mn-lt"/>
                          <a:ea typeface="+mn-ea"/>
                          <a:cs typeface="+mn-cs"/>
                        </a:rPr>
                        <a:t>１０</a:t>
                      </a:r>
                      <a:r>
                        <a:rPr kumimoji="1" lang="ja-JP" altLang="ja-JP" sz="1200" kern="1200" dirty="0" smtClean="0">
                          <a:solidFill>
                            <a:schemeClr val="dk1"/>
                          </a:solidFill>
                          <a:effectLst/>
                          <a:latin typeface="+mn-lt"/>
                          <a:ea typeface="+mn-ea"/>
                          <a:cs typeface="+mn-cs"/>
                        </a:rPr>
                        <a:t>名まで。</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n-lt"/>
                          <a:ea typeface="+mn-ea"/>
                          <a:cs typeface="+mn-cs"/>
                        </a:rPr>
                        <a:t>世帯</a:t>
                      </a:r>
                      <a:r>
                        <a:rPr kumimoji="1" lang="ja-JP" altLang="en-US" sz="1200" kern="1200" dirty="0" smtClean="0">
                          <a:solidFill>
                            <a:schemeClr val="dk1"/>
                          </a:solidFill>
                          <a:effectLst/>
                          <a:latin typeface="+mn-lt"/>
                          <a:ea typeface="+mn-ea"/>
                          <a:cs typeface="+mn-cs"/>
                        </a:rPr>
                        <a:t>内</a:t>
                      </a:r>
                      <a:r>
                        <a:rPr kumimoji="1" lang="ja-JP" altLang="ja-JP" sz="1200" kern="1200" dirty="0" smtClean="0">
                          <a:solidFill>
                            <a:schemeClr val="dk1"/>
                          </a:solidFill>
                          <a:effectLst/>
                          <a:latin typeface="+mn-lt"/>
                          <a:ea typeface="+mn-ea"/>
                          <a:cs typeface="+mn-cs"/>
                        </a:rPr>
                        <a:t>も</a:t>
                      </a:r>
                      <a:r>
                        <a:rPr kumimoji="1" lang="ja-JP" altLang="en-US" sz="1200" kern="1200" dirty="0" smtClean="0">
                          <a:solidFill>
                            <a:schemeClr val="dk1"/>
                          </a:solidFill>
                          <a:effectLst/>
                          <a:latin typeface="+mn-lt"/>
                          <a:ea typeface="+mn-ea"/>
                          <a:cs typeface="+mn-cs"/>
                        </a:rPr>
                        <a:t>含め</a:t>
                      </a:r>
                      <a:r>
                        <a:rPr kumimoji="1" lang="ja-JP" altLang="ja-JP" sz="1200" kern="1200" dirty="0" smtClean="0">
                          <a:solidFill>
                            <a:schemeClr val="dk1"/>
                          </a:solidFill>
                          <a:effectLst/>
                          <a:latin typeface="+mn-lt"/>
                          <a:ea typeface="+mn-ea"/>
                          <a:cs typeface="+mn-cs"/>
                        </a:rPr>
                        <a:t>計２世帯まで</a:t>
                      </a:r>
                      <a:r>
                        <a:rPr kumimoji="1" lang="ja-JP" altLang="en-US" sz="1200" kern="1200" dirty="0" smtClean="0">
                          <a:solidFill>
                            <a:schemeClr val="dk1"/>
                          </a:solidFill>
                          <a:effectLst/>
                          <a:latin typeface="+mn-lt"/>
                          <a:ea typeface="+mn-ea"/>
                          <a:cs typeface="+mn-cs"/>
                        </a:rPr>
                        <a:t>で</a:t>
                      </a:r>
                      <a:r>
                        <a:rPr kumimoji="1" lang="ja-JP" altLang="ja-JP" sz="1200" kern="1200" dirty="0" smtClean="0">
                          <a:solidFill>
                            <a:schemeClr val="dk1"/>
                          </a:solidFill>
                          <a:effectLst/>
                          <a:latin typeface="+mn-lt"/>
                          <a:ea typeface="+mn-ea"/>
                          <a:cs typeface="+mn-cs"/>
                        </a:rPr>
                        <a:t>最大</a:t>
                      </a:r>
                      <a:r>
                        <a:rPr kumimoji="1" lang="ja-JP" altLang="ja-JP" sz="1200" u="sng" kern="1200" dirty="0" smtClean="0">
                          <a:solidFill>
                            <a:schemeClr val="dk1"/>
                          </a:solidFill>
                          <a:effectLst/>
                          <a:latin typeface="+mn-lt"/>
                          <a:ea typeface="+mn-ea"/>
                          <a:cs typeface="+mn-cs"/>
                        </a:rPr>
                        <a:t>１５</a:t>
                      </a:r>
                      <a:r>
                        <a:rPr kumimoji="1" lang="ja-JP" altLang="ja-JP" sz="1200" kern="1200" dirty="0" smtClean="0">
                          <a:solidFill>
                            <a:schemeClr val="dk1"/>
                          </a:solidFill>
                          <a:effectLst/>
                          <a:latin typeface="+mn-lt"/>
                          <a:ea typeface="+mn-ea"/>
                          <a:cs typeface="+mn-cs"/>
                        </a:rPr>
                        <a:t>名まで。観客も含め</a:t>
                      </a:r>
                      <a:r>
                        <a:rPr kumimoji="1" lang="ja-JP" altLang="en-US" sz="1200" u="sng" kern="1200" dirty="0" smtClean="0">
                          <a:solidFill>
                            <a:schemeClr val="dk1"/>
                          </a:solidFill>
                          <a:effectLst/>
                          <a:latin typeface="+mn-lt"/>
                          <a:ea typeface="+mn-ea"/>
                          <a:cs typeface="+mn-cs"/>
                        </a:rPr>
                        <a:t>最大</a:t>
                      </a:r>
                      <a:r>
                        <a:rPr kumimoji="1" lang="ja-JP" altLang="ja-JP" sz="1200" u="sng" kern="1200" dirty="0" smtClean="0">
                          <a:solidFill>
                            <a:schemeClr val="dk1"/>
                          </a:solidFill>
                          <a:effectLst/>
                          <a:latin typeface="+mn-lt"/>
                          <a:ea typeface="+mn-ea"/>
                          <a:cs typeface="+mn-cs"/>
                        </a:rPr>
                        <a:t>２００名まで</a:t>
                      </a:r>
                      <a:r>
                        <a:rPr kumimoji="1" lang="ja-JP" altLang="ja-JP" sz="1200" kern="1200" dirty="0" smtClean="0">
                          <a:solidFill>
                            <a:schemeClr val="dk1"/>
                          </a:solidFill>
                          <a:effectLst/>
                          <a:latin typeface="+mn-lt"/>
                          <a:ea typeface="+mn-ea"/>
                          <a:cs typeface="+mn-cs"/>
                        </a:rPr>
                        <a:t>。</a:t>
                      </a:r>
                    </a:p>
                  </a:txBody>
                  <a:tcPr/>
                </a:tc>
                <a:extLst>
                  <a:ext uri="{0D108BD9-81ED-4DB2-BD59-A6C34878D82A}">
                    <a16:rowId xmlns:a16="http://schemas.microsoft.com/office/drawing/2014/main" val="1294886686"/>
                  </a:ext>
                </a:extLst>
              </a:tr>
            </a:tbl>
          </a:graphicData>
        </a:graphic>
      </p:graphicFrame>
      <p:sp>
        <p:nvSpPr>
          <p:cNvPr id="5" name="テキスト ボックス 4"/>
          <p:cNvSpPr txBox="1"/>
          <p:nvPr/>
        </p:nvSpPr>
        <p:spPr>
          <a:xfrm>
            <a:off x="8063036" y="221672"/>
            <a:ext cx="1035861" cy="276999"/>
          </a:xfrm>
          <a:prstGeom prst="rect">
            <a:avLst/>
          </a:prstGeom>
          <a:noFill/>
        </p:spPr>
        <p:txBody>
          <a:bodyPr wrap="none" rtlCol="0">
            <a:spAutoFit/>
          </a:bodyPr>
          <a:lstStyle/>
          <a:p>
            <a:r>
              <a:rPr kumimoji="1" lang="en-US" altLang="ja-JP" sz="1200" dirty="0" smtClean="0"/>
              <a:t>1</a:t>
            </a:r>
            <a:r>
              <a:rPr kumimoji="1" lang="ja-JP" altLang="en-US" sz="1200" dirty="0" smtClean="0"/>
              <a:t>月</a:t>
            </a:r>
            <a:r>
              <a:rPr kumimoji="1" lang="en-US" altLang="ja-JP" sz="1200" dirty="0" smtClean="0">
                <a:solidFill>
                  <a:srgbClr val="FF0000"/>
                </a:solidFill>
              </a:rPr>
              <a:t>2</a:t>
            </a:r>
            <a:r>
              <a:rPr kumimoji="1" lang="en-US" altLang="ja-JP" sz="1200" dirty="0" smtClean="0"/>
              <a:t>8</a:t>
            </a:r>
            <a:r>
              <a:rPr kumimoji="1" lang="ja-JP" altLang="en-US" sz="1200" dirty="0" smtClean="0"/>
              <a:t>日</a:t>
            </a:r>
            <a:r>
              <a:rPr kumimoji="1" lang="ja-JP" altLang="en-US" sz="1200" dirty="0"/>
              <a:t>時点</a:t>
            </a:r>
          </a:p>
        </p:txBody>
      </p:sp>
      <p:sp>
        <p:nvSpPr>
          <p:cNvPr id="6" name="スライド番号プレースホルダー 5"/>
          <p:cNvSpPr>
            <a:spLocks noGrp="1"/>
          </p:cNvSpPr>
          <p:nvPr>
            <p:ph type="sldNum" sz="quarter" idx="12"/>
          </p:nvPr>
        </p:nvSpPr>
        <p:spPr>
          <a:xfrm>
            <a:off x="7086600" y="6610125"/>
            <a:ext cx="2057400" cy="365125"/>
          </a:xfrm>
        </p:spPr>
        <p:txBody>
          <a:bodyPr/>
          <a:lstStyle/>
          <a:p>
            <a:fld id="{C4A177BC-F50E-45AC-9DBC-5FEB2A373AE3}" type="slidenum">
              <a:rPr kumimoji="1" lang="ja-JP" altLang="en-US" smtClean="0"/>
              <a:t>3</a:t>
            </a:fld>
            <a:endParaRPr kumimoji="1" lang="ja-JP" altLang="en-US" dirty="0"/>
          </a:p>
        </p:txBody>
      </p:sp>
      <p:sp>
        <p:nvSpPr>
          <p:cNvPr id="7" name="正方形/長方形 6"/>
          <p:cNvSpPr/>
          <p:nvPr/>
        </p:nvSpPr>
        <p:spPr>
          <a:xfrm>
            <a:off x="-77236" y="6626661"/>
            <a:ext cx="6883150" cy="276999"/>
          </a:xfrm>
          <a:prstGeom prst="rect">
            <a:avLst/>
          </a:prstGeom>
        </p:spPr>
        <p:txBody>
          <a:bodyPr wrap="square">
            <a:spAutoFit/>
          </a:bodyPr>
          <a:lstStyle/>
          <a:p>
            <a:r>
              <a:rPr lang="en-US" altLang="ja-JP" sz="1200" dirty="0" smtClean="0"/>
              <a:t>※</a:t>
            </a:r>
            <a:r>
              <a:rPr lang="ja-JP" altLang="en-US" sz="1200" dirty="0" smtClean="0"/>
              <a:t>すべての活動が記載されていないので、他の活動については</a:t>
            </a:r>
            <a:r>
              <a:rPr lang="ja-JP" altLang="en-US" sz="1200" dirty="0" smtClean="0">
                <a:hlinkClick r:id="rId4"/>
              </a:rPr>
              <a:t>州知事室</a:t>
            </a:r>
            <a:r>
              <a:rPr lang="en-US" altLang="ja-JP" sz="1200" dirty="0" smtClean="0">
                <a:hlinkClick r:id="rId4"/>
              </a:rPr>
              <a:t>HP</a:t>
            </a:r>
            <a:r>
              <a:rPr lang="ja-JP" altLang="en-US" sz="1200" dirty="0" smtClean="0">
                <a:hlinkClick r:id="rId4"/>
              </a:rPr>
              <a:t>の各ガイダンス</a:t>
            </a:r>
            <a:r>
              <a:rPr lang="ja-JP" altLang="en-US" sz="1200" dirty="0" smtClean="0"/>
              <a:t>を参照。</a:t>
            </a:r>
            <a:endParaRPr lang="en-US" altLang="ja-JP" sz="1200" dirty="0" smtClean="0"/>
          </a:p>
        </p:txBody>
      </p:sp>
    </p:spTree>
    <p:extLst>
      <p:ext uri="{BB962C8B-B14F-4D97-AF65-F5344CB8AC3E}">
        <p14:creationId xmlns:p14="http://schemas.microsoft.com/office/powerpoint/2010/main" val="3507583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C4A177BC-F50E-45AC-9DBC-5FEB2A373AE3}" type="slidenum">
              <a:rPr kumimoji="1" lang="ja-JP" altLang="en-US" smtClean="0"/>
              <a:t>4</a:t>
            </a:fld>
            <a:endParaRPr kumimoji="1" lang="ja-JP" altLang="en-US" dirty="0"/>
          </a:p>
        </p:txBody>
      </p:sp>
      <p:pic>
        <p:nvPicPr>
          <p:cNvPr id="5" name="図 4"/>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7499" y="1744978"/>
            <a:ext cx="9073331" cy="4611374"/>
          </a:xfrm>
          <a:prstGeom prst="rect">
            <a:avLst/>
          </a:prstGeom>
        </p:spPr>
      </p:pic>
      <p:sp>
        <p:nvSpPr>
          <p:cNvPr id="6" name="タイトル 1"/>
          <p:cNvSpPr txBox="1">
            <a:spLocks/>
          </p:cNvSpPr>
          <p:nvPr/>
        </p:nvSpPr>
        <p:spPr>
          <a:xfrm>
            <a:off x="20379" y="-13855"/>
            <a:ext cx="9079345" cy="471055"/>
          </a:xfrm>
          <a:prstGeom prst="rect">
            <a:avLst/>
          </a:prstGeom>
        </p:spPr>
        <p:txBody>
          <a:bodyPr vert="horz" lIns="91440" tIns="45720" rIns="91440" bIns="45720" rtlCol="0" anchor="t">
            <a:normAutofit fontScale="97500"/>
          </a:bodyPr>
          <a:lstStyle>
            <a:lvl1pPr algn="l" defTabSz="914378"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latin typeface="メイリオ" panose="020B0604030504040204" pitchFamily="50" charset="-128"/>
                <a:ea typeface="メイリオ" panose="020B0604030504040204" pitchFamily="50" charset="-128"/>
              </a:rPr>
              <a:t>各地域指標達成状況と現在のフェーズ（１月</a:t>
            </a:r>
            <a:r>
              <a:rPr lang="en-US" altLang="ja-JP" sz="2400" b="1" dirty="0" smtClean="0">
                <a:latin typeface="メイリオ" panose="020B0604030504040204" pitchFamily="50" charset="-128"/>
                <a:ea typeface="メイリオ" panose="020B0604030504040204" pitchFamily="50" charset="-128"/>
              </a:rPr>
              <a:t>28</a:t>
            </a:r>
            <a:r>
              <a:rPr lang="ja-JP" altLang="en-US" sz="2400" b="1" dirty="0" smtClean="0">
                <a:latin typeface="メイリオ" panose="020B0604030504040204" pitchFamily="50" charset="-128"/>
                <a:ea typeface="メイリオ" panose="020B0604030504040204" pitchFamily="50" charset="-128"/>
              </a:rPr>
              <a:t>日時点）</a:t>
            </a:r>
            <a:endParaRPr lang="ja-JP" altLang="en-US" sz="2400" b="1" dirty="0">
              <a:latin typeface="メイリオ" panose="020B0604030504040204" pitchFamily="50" charset="-128"/>
              <a:ea typeface="メイリオ" panose="020B0604030504040204" pitchFamily="50" charset="-128"/>
            </a:endParaRPr>
          </a:p>
        </p:txBody>
      </p:sp>
      <p:sp>
        <p:nvSpPr>
          <p:cNvPr id="7" name="角丸四角形 6"/>
          <p:cNvSpPr/>
          <p:nvPr/>
        </p:nvSpPr>
        <p:spPr>
          <a:xfrm>
            <a:off x="73157" y="559708"/>
            <a:ext cx="9057673" cy="820145"/>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dirty="0" smtClean="0"/>
              <a:t>○２月１日より、</a:t>
            </a:r>
            <a:r>
              <a:rPr kumimoji="1" lang="en-US" altLang="ja-JP" sz="1600" dirty="0"/>
              <a:t> Puget</a:t>
            </a:r>
            <a:r>
              <a:rPr kumimoji="1" lang="ja-JP" altLang="en-US" sz="1600" dirty="0"/>
              <a:t> </a:t>
            </a:r>
            <a:r>
              <a:rPr kumimoji="1" lang="en-US" altLang="ja-JP" sz="1600" dirty="0"/>
              <a:t>Sound</a:t>
            </a:r>
            <a:r>
              <a:rPr kumimoji="1" lang="ja-JP" altLang="en-US" sz="1600" dirty="0" smtClean="0"/>
              <a:t>地域（</a:t>
            </a:r>
            <a:r>
              <a:rPr kumimoji="1" lang="ja-JP" altLang="en-US" sz="1600" dirty="0"/>
              <a:t>キング郡、ピアース郡、スノホミッシュ郡</a:t>
            </a:r>
            <a:r>
              <a:rPr kumimoji="1" lang="ja-JP" altLang="en-US" sz="1600" dirty="0" smtClean="0"/>
              <a:t>）及び</a:t>
            </a:r>
            <a:r>
              <a:rPr kumimoji="1" lang="en-US" altLang="ja-JP" sz="1600" dirty="0" smtClean="0"/>
              <a:t>West</a:t>
            </a:r>
            <a:r>
              <a:rPr kumimoji="1" lang="ja-JP" altLang="en-US" sz="1600" dirty="0" smtClean="0"/>
              <a:t>地域はフェーズ２に移行が決定。</a:t>
            </a:r>
            <a:endParaRPr kumimoji="1" lang="en-US" altLang="ja-JP" sz="1600" dirty="0" smtClean="0"/>
          </a:p>
          <a:p>
            <a:pPr marL="180000" indent="-457200"/>
            <a:endParaRPr kumimoji="1" lang="en-US" altLang="ja-JP" sz="1600" dirty="0" smtClean="0"/>
          </a:p>
          <a:p>
            <a:pPr marL="180000" indent="-457200"/>
            <a:endParaRPr kumimoji="1" lang="ja-JP" altLang="en-US" sz="1600" dirty="0"/>
          </a:p>
          <a:p>
            <a:pPr marL="180000" indent="-457200"/>
            <a:endParaRPr kumimoji="1" lang="ja-JP" altLang="en-US" sz="1600" dirty="0"/>
          </a:p>
        </p:txBody>
      </p:sp>
    </p:spTree>
    <p:extLst>
      <p:ext uri="{BB962C8B-B14F-4D97-AF65-F5344CB8AC3E}">
        <p14:creationId xmlns:p14="http://schemas.microsoft.com/office/powerpoint/2010/main" val="3866070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65088" y="0"/>
            <a:ext cx="9078912"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kumimoji="1">
                <a:solidFill>
                  <a:schemeClr val="tx1"/>
                </a:solidFill>
                <a:latin typeface="Arial" panose="020B0604020202020204" pitchFamily="34" charset="0"/>
                <a:ea typeface="ＭＳ Ｐゴシック" panose="020B0600070205080204" pitchFamily="50" charset="-128"/>
              </a:defRPr>
            </a:lvl1pPr>
            <a:lvl2pPr marL="742950" indent="-285750" defTabSz="912813">
              <a:defRPr kumimoji="1">
                <a:solidFill>
                  <a:schemeClr val="tx1"/>
                </a:solidFill>
                <a:latin typeface="Arial" panose="020B0604020202020204" pitchFamily="34" charset="0"/>
                <a:ea typeface="ＭＳ Ｐゴシック" panose="020B0600070205080204" pitchFamily="50" charset="-128"/>
              </a:defRPr>
            </a:lvl2pPr>
            <a:lvl3pPr marL="1143000" indent="-228600" defTabSz="912813">
              <a:defRPr kumimoji="1">
                <a:solidFill>
                  <a:schemeClr val="tx1"/>
                </a:solidFill>
                <a:latin typeface="Arial" panose="020B0604020202020204" pitchFamily="34" charset="0"/>
                <a:ea typeface="ＭＳ Ｐゴシック" panose="020B0600070205080204" pitchFamily="50" charset="-128"/>
              </a:defRPr>
            </a:lvl3pPr>
            <a:lvl4pPr marL="1600200" indent="-228600" defTabSz="912813">
              <a:defRPr kumimoji="1">
                <a:solidFill>
                  <a:schemeClr val="tx1"/>
                </a:solidFill>
                <a:latin typeface="Arial" panose="020B0604020202020204" pitchFamily="34" charset="0"/>
                <a:ea typeface="ＭＳ Ｐゴシック" panose="020B0600070205080204" pitchFamily="50" charset="-128"/>
              </a:defRPr>
            </a:lvl4pPr>
            <a:lvl5pPr marL="2057400" indent="-228600" defTabSz="912813">
              <a:defRPr kumimoji="1">
                <a:solidFill>
                  <a:schemeClr val="tx1"/>
                </a:solidFill>
                <a:latin typeface="Arial" panose="020B060402020202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pPr>
            <a:r>
              <a:rPr lang="ja-JP" altLang="en-US" sz="2400" b="1" dirty="0" smtClean="0">
                <a:latin typeface="メイリオ" panose="020B0604030504040204" pitchFamily="50" charset="-128"/>
                <a:ea typeface="メイリオ" panose="020B0604030504040204" pitchFamily="50" charset="-128"/>
              </a:rPr>
              <a:t>（参考）各地域とそれぞれに所属する郡</a:t>
            </a:r>
            <a:endParaRPr lang="ja-JP" altLang="en-US" sz="1200" b="1"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73986" y="432642"/>
            <a:ext cx="5134337" cy="3413987"/>
          </a:xfrm>
          <a:prstGeom prst="rect">
            <a:avLst/>
          </a:prstGeom>
        </p:spPr>
      </p:pic>
      <p:sp>
        <p:nvSpPr>
          <p:cNvPr id="6" name="テキスト ボックス 8"/>
          <p:cNvSpPr txBox="1">
            <a:spLocks noChangeArrowheads="1"/>
          </p:cNvSpPr>
          <p:nvPr/>
        </p:nvSpPr>
        <p:spPr bwMode="auto">
          <a:xfrm flipH="1">
            <a:off x="5721577" y="112731"/>
            <a:ext cx="3182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latin typeface="メイリオ" panose="020B0604030504040204" pitchFamily="50" charset="-128"/>
                <a:ea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rPr>
              <a:t>1</a:t>
            </a:r>
            <a:r>
              <a:rPr lang="ja-JP" altLang="en-US" sz="1400" dirty="0" smtClean="0">
                <a:latin typeface="メイリオ" panose="020B0604030504040204" pitchFamily="50" charset="-128"/>
                <a:ea typeface="メイリオ" panose="020B0604030504040204" pitchFamily="50" charset="-128"/>
              </a:rPr>
              <a:t>月</a:t>
            </a:r>
            <a:r>
              <a:rPr lang="en-US" altLang="ja-JP" sz="1400" dirty="0" smtClean="0">
                <a:solidFill>
                  <a:srgbClr val="FF0000"/>
                </a:solidFill>
                <a:latin typeface="メイリオ" panose="020B0604030504040204" pitchFamily="50" charset="-128"/>
                <a:ea typeface="メイリオ" panose="020B0604030504040204" pitchFamily="50" charset="-128"/>
              </a:rPr>
              <a:t>2</a:t>
            </a:r>
            <a:r>
              <a:rPr lang="en-US" altLang="ja-JP" sz="1400" dirty="0" smtClean="0">
                <a:latin typeface="メイリオ" panose="020B0604030504040204" pitchFamily="50" charset="-128"/>
                <a:ea typeface="メイリオ" panose="020B0604030504040204" pitchFamily="50" charset="-128"/>
              </a:rPr>
              <a:t>8</a:t>
            </a:r>
            <a:r>
              <a:rPr lang="ja-JP" altLang="en-US" sz="1400" dirty="0" smtClean="0">
                <a:latin typeface="メイリオ" panose="020B0604030504040204" pitchFamily="50" charset="-128"/>
                <a:ea typeface="メイリオ" panose="020B0604030504040204" pitchFamily="50" charset="-128"/>
              </a:rPr>
              <a:t>日</a:t>
            </a:r>
            <a:r>
              <a:rPr lang="ja-JP" altLang="en-US" sz="1400" dirty="0">
                <a:latin typeface="メイリオ" panose="020B0604030504040204" pitchFamily="50" charset="-128"/>
                <a:ea typeface="メイリオ" panose="020B0604030504040204" pitchFamily="50" charset="-128"/>
              </a:rPr>
              <a:t>時点）</a:t>
            </a:r>
          </a:p>
        </p:txBody>
      </p:sp>
      <p:graphicFrame>
        <p:nvGraphicFramePr>
          <p:cNvPr id="2" name="Table 2">
            <a:extLst>
              <a:ext uri="{FF2B5EF4-FFF2-40B4-BE49-F238E27FC236}">
                <a16:creationId xmlns:a16="http://schemas.microsoft.com/office/drawing/2014/main" id="{B545E640-8F65-E245-B96A-D09C3FA7E306}"/>
              </a:ext>
            </a:extLst>
          </p:cNvPr>
          <p:cNvGraphicFramePr>
            <a:graphicFrameLocks noGrp="1"/>
          </p:cNvGraphicFramePr>
          <p:nvPr>
            <p:extLst>
              <p:ext uri="{D42A27DB-BD31-4B8C-83A1-F6EECF244321}">
                <p14:modId xmlns:p14="http://schemas.microsoft.com/office/powerpoint/2010/main" val="248187082"/>
              </p:ext>
            </p:extLst>
          </p:nvPr>
        </p:nvGraphicFramePr>
        <p:xfrm>
          <a:off x="39328" y="4217836"/>
          <a:ext cx="8865186" cy="2501057"/>
        </p:xfrm>
        <a:graphic>
          <a:graphicData uri="http://schemas.openxmlformats.org/drawingml/2006/table">
            <a:tbl>
              <a:tblPr firstRow="1" bandRow="1">
                <a:tableStyleId>{5C22544A-7EE6-4342-B048-85BDC9FD1C3A}</a:tableStyleId>
              </a:tblPr>
              <a:tblGrid>
                <a:gridCol w="8865186">
                  <a:extLst>
                    <a:ext uri="{9D8B030D-6E8A-4147-A177-3AD203B41FA5}">
                      <a16:colId xmlns:a16="http://schemas.microsoft.com/office/drawing/2014/main" val="2556721220"/>
                    </a:ext>
                  </a:extLst>
                </a:gridCol>
              </a:tblGrid>
              <a:tr h="266881">
                <a:tc>
                  <a:txBody>
                    <a:bodyPr/>
                    <a:lstStyle/>
                    <a:p>
                      <a:r>
                        <a:rPr kumimoji="1" lang="en-US" sz="1200" kern="1200" dirty="0">
                          <a:effectLst/>
                        </a:rPr>
                        <a:t>7/25 </a:t>
                      </a:r>
                      <a:r>
                        <a:rPr kumimoji="1" lang="ja-JP" altLang="en-US" sz="1200" kern="1200" dirty="0">
                          <a:effectLst/>
                        </a:rPr>
                        <a:t>州全体にわたるフェイスカバー着用命令の拡大</a:t>
                      </a:r>
                      <a:endParaRPr kumimoji="1" lang="en-US" sz="1200" b="1" kern="1200" dirty="0">
                        <a:solidFill>
                          <a:schemeClr val="tx1"/>
                        </a:solidFill>
                        <a:effectLst/>
                        <a:latin typeface="+mn-lt"/>
                        <a:ea typeface="+mn-ea"/>
                        <a:cs typeface="+mn-cs"/>
                      </a:endParaRPr>
                    </a:p>
                  </a:txBody>
                  <a:tcPr/>
                </a:tc>
                <a:extLst>
                  <a:ext uri="{0D108BD9-81ED-4DB2-BD59-A6C34878D82A}">
                    <a16:rowId xmlns:a16="http://schemas.microsoft.com/office/drawing/2014/main" val="308826164"/>
                  </a:ext>
                </a:extLst>
              </a:tr>
              <a:tr h="1156483">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1" lang="ja-JP" altLang="en-US" sz="1200" u="sng" kern="1200" dirty="0">
                          <a:effectLst/>
                        </a:rPr>
                        <a:t>７月２５日（土）、フェイスカバー命令が拡大</a:t>
                      </a:r>
                      <a:r>
                        <a:rPr kumimoji="1" lang="en-US" sz="1200" u="sng" kern="1200" dirty="0">
                          <a:effectLst/>
                        </a:rPr>
                        <a:t>(</a:t>
                      </a:r>
                      <a:r>
                        <a:rPr kumimoji="1" lang="en-US" sz="1200" u="sng" kern="1200" dirty="0">
                          <a:effectLst/>
                          <a:hlinkClick r:id="rId4">
                            <a:extLst>
                              <a:ext uri="{A12FA001-AC4F-418D-AE19-62706E023703}">
                                <ahyp:hlinkClr xmlns="" xmlns:ahyp="http://schemas.microsoft.com/office/drawing/2018/hyperlinkcolor" val="tx"/>
                              </a:ext>
                            </a:extLst>
                          </a:hlinkClick>
                        </a:rPr>
                        <a:t>20-03.1</a:t>
                      </a:r>
                      <a:r>
                        <a:rPr kumimoji="1" lang="en-US" sz="1200" u="sng" kern="1200" dirty="0">
                          <a:effectLst/>
                        </a:rPr>
                        <a:t>)</a:t>
                      </a:r>
                      <a:r>
                        <a:rPr kumimoji="1" lang="ja-JP" altLang="en-US" sz="1200" kern="1200" dirty="0">
                          <a:effectLst/>
                        </a:rPr>
                        <a:t>し、集合住宅・寮・支援住居施設の共有スペースなど人が集まるすべての共有場所を含む自宅外のいかなる屋内箇所、６フィートの社会的距離を確保できない場合の屋外非公共箇所でもフェイスカバー装着が求められることになった（よって、</a:t>
                      </a:r>
                      <a:r>
                        <a:rPr kumimoji="1" lang="ja-JP" altLang="en-US" sz="1200" u="sng" kern="1200" dirty="0">
                          <a:effectLst/>
                        </a:rPr>
                        <a:t>全ての州民は自宅（他の住人と同居する集合住宅の場合、自室）の外では、公共・非公共箇所（加えて屋内屋外）ともに、以下の例を除き、フェイスカバーを着用しなければならない）。</a:t>
                      </a:r>
                      <a:r>
                        <a:rPr kumimoji="1" lang="ja-JP" altLang="en-US" sz="1200" kern="1200" dirty="0">
                          <a:effectLst/>
                        </a:rPr>
                        <a:t>なお、</a:t>
                      </a:r>
                      <a:r>
                        <a:rPr kumimoji="1" lang="ja-JP" altLang="en-US" sz="1200" u="sng" kern="1200" dirty="0">
                          <a:effectLst/>
                        </a:rPr>
                        <a:t>フェイスカバーは、しっかり顔にフィットし、鼻と口を完全に覆うもので</a:t>
                      </a:r>
                      <a:r>
                        <a:rPr kumimoji="1" lang="ja-JP" altLang="en-US" sz="1200" kern="1200" dirty="0">
                          <a:effectLst/>
                        </a:rPr>
                        <a:t>なければならず、</a:t>
                      </a:r>
                      <a:r>
                        <a:rPr kumimoji="1" lang="ja-JP" altLang="en-US" sz="1200" u="sng" kern="1200" dirty="0">
                          <a:effectLst/>
                        </a:rPr>
                        <a:t>複数のレイヤーがある</a:t>
                      </a:r>
                      <a:r>
                        <a:rPr kumimoji="1" lang="ja-JP" altLang="en-US" sz="1200" u="sng" kern="1200" dirty="0" smtClean="0">
                          <a:effectLst/>
                        </a:rPr>
                        <a:t>もの</a:t>
                      </a:r>
                      <a:r>
                        <a:rPr kumimoji="1" lang="ja-JP" altLang="en-US" sz="1200" kern="1200" dirty="0" smtClean="0">
                          <a:solidFill>
                            <a:schemeClr val="tx1"/>
                          </a:solidFill>
                          <a:effectLst/>
                        </a:rPr>
                        <a:t>が</a:t>
                      </a:r>
                      <a:r>
                        <a:rPr kumimoji="1" lang="ja-JP" altLang="en-US" sz="1200" kern="1200" dirty="0" smtClean="0">
                          <a:effectLst/>
                        </a:rPr>
                        <a:t>強く</a:t>
                      </a:r>
                      <a:r>
                        <a:rPr kumimoji="1" lang="ja-JP" altLang="en-US" sz="1200" kern="1200" dirty="0">
                          <a:effectLst/>
                        </a:rPr>
                        <a:t>推奨されている。</a:t>
                      </a:r>
                      <a:endParaRPr kumimoji="1" lang="en-US" sz="1200" kern="1200" dirty="0">
                        <a:effectLst/>
                      </a:endParaRPr>
                    </a:p>
                  </a:txBody>
                  <a:tcPr/>
                </a:tc>
                <a:extLst>
                  <a:ext uri="{0D108BD9-81ED-4DB2-BD59-A6C34878D82A}">
                    <a16:rowId xmlns:a16="http://schemas.microsoft.com/office/drawing/2014/main" val="2010629605"/>
                  </a:ext>
                </a:extLst>
              </a:tr>
              <a:tr h="1038017">
                <a:tc>
                  <a:txBody>
                    <a:bodyPr/>
                    <a:lstStyle/>
                    <a:p>
                      <a:r>
                        <a:rPr kumimoji="1" lang="ja-JP" altLang="en-US" sz="1200" kern="1200" dirty="0">
                          <a:effectLst/>
                        </a:rPr>
                        <a:t>フェイスカバーを外して良い主な例：</a:t>
                      </a:r>
                      <a:endParaRPr kumimoji="1" lang="en-US" sz="1200" kern="1200" dirty="0">
                        <a:effectLst/>
                      </a:endParaRPr>
                    </a:p>
                    <a:p>
                      <a:r>
                        <a:rPr kumimoji="1" lang="ja-JP" altLang="en-US" sz="1200" kern="1200" dirty="0">
                          <a:effectLst/>
                        </a:rPr>
                        <a:t>・</a:t>
                      </a:r>
                      <a:r>
                        <a:rPr kumimoji="1" lang="ja-JP" altLang="en-US" sz="1200" u="sng" kern="1200" dirty="0">
                          <a:effectLst/>
                        </a:rPr>
                        <a:t>世帯外の人と最低６フィートの社会的距離を保った上で</a:t>
                      </a:r>
                      <a:r>
                        <a:rPr kumimoji="1" lang="ja-JP" altLang="en-US" sz="1200" kern="1200" dirty="0">
                          <a:effectLst/>
                        </a:rPr>
                        <a:t>の、</a:t>
                      </a:r>
                      <a:r>
                        <a:rPr kumimoji="1" lang="ja-JP" altLang="en-US" sz="1200" u="sng" kern="1200" dirty="0">
                          <a:effectLst/>
                        </a:rPr>
                        <a:t>飲食・運動・屋外時</a:t>
                      </a:r>
                      <a:r>
                        <a:rPr kumimoji="1" lang="ja-JP" altLang="en-US" sz="1200" kern="1200" dirty="0">
                          <a:effectLst/>
                        </a:rPr>
                        <a:t>。</a:t>
                      </a:r>
                      <a:endParaRPr kumimoji="1" lang="en-US" sz="1200" kern="1200" dirty="0">
                        <a:effectLst/>
                      </a:endParaRPr>
                    </a:p>
                    <a:p>
                      <a:r>
                        <a:rPr kumimoji="1" lang="ja-JP" altLang="en-US" sz="1200" kern="1200" dirty="0">
                          <a:effectLst/>
                        </a:rPr>
                        <a:t>・</a:t>
                      </a:r>
                      <a:r>
                        <a:rPr kumimoji="1" lang="en-US" sz="1200" u="sng" kern="1200" dirty="0">
                          <a:effectLst/>
                        </a:rPr>
                        <a:t>5</a:t>
                      </a:r>
                      <a:r>
                        <a:rPr kumimoji="1" lang="ja-JP" altLang="en-US" sz="1200" u="sng" kern="1200" dirty="0">
                          <a:effectLst/>
                        </a:rPr>
                        <a:t>才未満の子供</a:t>
                      </a:r>
                      <a:r>
                        <a:rPr kumimoji="1" lang="ja-JP" altLang="en-US" sz="1200" kern="1200" dirty="0">
                          <a:effectLst/>
                        </a:rPr>
                        <a:t>。ただし、窒息の危険がある２才未満の</a:t>
                      </a:r>
                      <a:r>
                        <a:rPr kumimoji="1" lang="ja-JP" altLang="en-US" sz="1200" kern="1200" dirty="0" smtClean="0">
                          <a:effectLst/>
                        </a:rPr>
                        <a:t>子供</a:t>
                      </a:r>
                      <a:r>
                        <a:rPr kumimoji="1" lang="ja-JP" altLang="en-US" sz="1200" kern="1200" dirty="0" smtClean="0">
                          <a:solidFill>
                            <a:schemeClr val="tx1"/>
                          </a:solidFill>
                          <a:effectLst/>
                        </a:rPr>
                        <a:t>を除き</a:t>
                      </a:r>
                      <a:r>
                        <a:rPr kumimoji="1" lang="ja-JP" altLang="en-US" sz="1200" kern="1200" dirty="0">
                          <a:solidFill>
                            <a:schemeClr val="tx1"/>
                          </a:solidFill>
                          <a:effectLst/>
                        </a:rPr>
                        <a:t>、スーパーなど屋内で社会的距離を取るのが難しい場所では、保護者の監督下で２</a:t>
                      </a:r>
                      <a:r>
                        <a:rPr kumimoji="1" lang="en-US" altLang="ja-JP" sz="1200" kern="1200" dirty="0">
                          <a:solidFill>
                            <a:schemeClr val="tx1"/>
                          </a:solidFill>
                          <a:effectLst/>
                        </a:rPr>
                        <a:t>〜</a:t>
                      </a:r>
                      <a:r>
                        <a:rPr kumimoji="1" lang="ja-JP" altLang="en-US" sz="1200" kern="1200" dirty="0">
                          <a:solidFill>
                            <a:schemeClr val="tx1"/>
                          </a:solidFill>
                          <a:effectLst/>
                        </a:rPr>
                        <a:t>４才の子供についてはフェイスカバー</a:t>
                      </a:r>
                      <a:r>
                        <a:rPr kumimoji="1" lang="ja-JP" altLang="en-US" sz="1200" kern="1200" dirty="0" smtClean="0">
                          <a:solidFill>
                            <a:schemeClr val="tx1"/>
                          </a:solidFill>
                          <a:effectLst/>
                        </a:rPr>
                        <a:t>着用が強く</a:t>
                      </a:r>
                      <a:r>
                        <a:rPr kumimoji="1" lang="ja-JP" altLang="en-US" sz="1200" kern="1200" dirty="0">
                          <a:solidFill>
                            <a:schemeClr val="tx1"/>
                          </a:solidFill>
                          <a:effectLst/>
                        </a:rPr>
                        <a:t>推奨されている。</a:t>
                      </a:r>
                      <a:endParaRPr kumimoji="1" lang="en-US" sz="1200" kern="1200" dirty="0">
                        <a:solidFill>
                          <a:schemeClr val="tx1"/>
                        </a:solidFill>
                        <a:effectLst/>
                      </a:endParaRPr>
                    </a:p>
                    <a:p>
                      <a:r>
                        <a:rPr kumimoji="1" lang="ja-JP" altLang="en-US" sz="1200" kern="1200" dirty="0">
                          <a:solidFill>
                            <a:schemeClr val="tx1"/>
                          </a:solidFill>
                          <a:effectLst/>
                        </a:rPr>
                        <a:t>・</a:t>
                      </a:r>
                      <a:r>
                        <a:rPr kumimoji="1" lang="ja-JP" altLang="en-US" sz="1200" u="sng" kern="1200" dirty="0">
                          <a:solidFill>
                            <a:schemeClr val="tx1"/>
                          </a:solidFill>
                          <a:effectLst/>
                        </a:rPr>
                        <a:t>健康状態からフェイスカバーの着用が</a:t>
                      </a:r>
                      <a:r>
                        <a:rPr kumimoji="1" lang="ja-JP" altLang="en-US" sz="1200" u="sng" kern="1200" dirty="0" smtClean="0">
                          <a:solidFill>
                            <a:schemeClr val="tx1"/>
                          </a:solidFill>
                          <a:effectLst/>
                        </a:rPr>
                        <a:t>適さない</a:t>
                      </a:r>
                      <a:r>
                        <a:rPr kumimoji="1" lang="ja-JP" altLang="en-US" sz="1200" u="sng" kern="1200" dirty="0">
                          <a:solidFill>
                            <a:schemeClr val="tx1"/>
                          </a:solidFill>
                          <a:effectLst/>
                        </a:rPr>
                        <a:t>人</a:t>
                      </a:r>
                      <a:r>
                        <a:rPr kumimoji="1" lang="ja-JP" altLang="en-US" sz="1200" kern="1200" dirty="0">
                          <a:solidFill>
                            <a:schemeClr val="tx1"/>
                          </a:solidFill>
                          <a:effectLst/>
                        </a:rPr>
                        <a:t>。</a:t>
                      </a:r>
                      <a:endParaRPr kumimoji="1" lang="en-US" sz="1200" kern="1200" dirty="0">
                        <a:solidFill>
                          <a:schemeClr val="tx1"/>
                        </a:solidFill>
                        <a:effectLst/>
                      </a:endParaRPr>
                    </a:p>
                  </a:txBody>
                  <a:tcPr/>
                </a:tc>
                <a:extLst>
                  <a:ext uri="{0D108BD9-81ED-4DB2-BD59-A6C34878D82A}">
                    <a16:rowId xmlns:a16="http://schemas.microsoft.com/office/drawing/2014/main" val="2366973603"/>
                  </a:ext>
                </a:extLst>
              </a:tr>
            </a:tbl>
          </a:graphicData>
        </a:graphic>
      </p:graphicFrame>
      <p:sp>
        <p:nvSpPr>
          <p:cNvPr id="3" name="TextBox 2">
            <a:extLst>
              <a:ext uri="{FF2B5EF4-FFF2-40B4-BE49-F238E27FC236}">
                <a16:creationId xmlns:a16="http://schemas.microsoft.com/office/drawing/2014/main" id="{ACAA10A6-55C3-2545-87B1-7D104CF5C9E1}"/>
              </a:ext>
            </a:extLst>
          </p:cNvPr>
          <p:cNvSpPr txBox="1"/>
          <p:nvPr/>
        </p:nvSpPr>
        <p:spPr>
          <a:xfrm>
            <a:off x="3923072" y="6656652"/>
            <a:ext cx="5181600" cy="245946"/>
          </a:xfrm>
          <a:prstGeom prst="rect">
            <a:avLst/>
          </a:prstGeom>
          <a:noFill/>
        </p:spPr>
        <p:txBody>
          <a:bodyPr wrap="square" rtlCol="0">
            <a:spAutoFit/>
          </a:bodyPr>
          <a:lstStyle/>
          <a:p>
            <a:pPr lvl="0" defTabSz="914378">
              <a:defRPr/>
            </a:pPr>
            <a:r>
              <a:rPr kumimoji="1" lang="en-US" sz="1000" u="sng" dirty="0">
                <a:latin typeface="MS PGothic" panose="020B0600070205080204" pitchFamily="34" charset="-128"/>
                <a:ea typeface="MS PGothic" panose="020B0600070205080204" pitchFamily="34" charset="-128"/>
                <a:hlinkClick r:id="rId5">
                  <a:extLst>
                    <a:ext uri="{A12FA001-AC4F-418D-AE19-62706E023703}">
                      <ahyp:hlinkClr xmlns="" xmlns:ahyp="http://schemas.microsoft.com/office/drawing/2018/hyperlinkcolor" val="tx"/>
                    </a:ext>
                  </a:extLst>
                </a:hlinkClick>
              </a:rPr>
              <a:t>出典：https://coronavirus.wa.gov/news/statement-statewide-face-covering-order-expansion</a:t>
            </a:r>
            <a:endParaRPr kumimoji="1" lang="en-US" sz="1000" dirty="0">
              <a:latin typeface="MS PGothic" panose="020B0600070205080204" pitchFamily="34" charset="-128"/>
              <a:ea typeface="MS PGothic" panose="020B0600070205080204" pitchFamily="34" charset="-128"/>
            </a:endParaRPr>
          </a:p>
        </p:txBody>
      </p:sp>
      <p:sp>
        <p:nvSpPr>
          <p:cNvPr id="8" name="タイトル 1"/>
          <p:cNvSpPr txBox="1">
            <a:spLocks/>
          </p:cNvSpPr>
          <p:nvPr/>
        </p:nvSpPr>
        <p:spPr bwMode="auto">
          <a:xfrm>
            <a:off x="39328" y="3931112"/>
            <a:ext cx="9078912"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kumimoji="1">
                <a:solidFill>
                  <a:schemeClr val="tx1"/>
                </a:solidFill>
                <a:latin typeface="Arial" panose="020B0604020202020204" pitchFamily="34" charset="0"/>
                <a:ea typeface="ＭＳ Ｐゴシック" panose="020B0600070205080204" pitchFamily="50" charset="-128"/>
              </a:defRPr>
            </a:lvl1pPr>
            <a:lvl2pPr marL="742950" indent="-285750" defTabSz="912813">
              <a:defRPr kumimoji="1">
                <a:solidFill>
                  <a:schemeClr val="tx1"/>
                </a:solidFill>
                <a:latin typeface="Arial" panose="020B0604020202020204" pitchFamily="34" charset="0"/>
                <a:ea typeface="ＭＳ Ｐゴシック" panose="020B0600070205080204" pitchFamily="50" charset="-128"/>
              </a:defRPr>
            </a:lvl2pPr>
            <a:lvl3pPr marL="1143000" indent="-228600" defTabSz="912813">
              <a:defRPr kumimoji="1">
                <a:solidFill>
                  <a:schemeClr val="tx1"/>
                </a:solidFill>
                <a:latin typeface="Arial" panose="020B0604020202020204" pitchFamily="34" charset="0"/>
                <a:ea typeface="ＭＳ Ｐゴシック" panose="020B0600070205080204" pitchFamily="50" charset="-128"/>
              </a:defRPr>
            </a:lvl3pPr>
            <a:lvl4pPr marL="1600200" indent="-228600" defTabSz="912813">
              <a:defRPr kumimoji="1">
                <a:solidFill>
                  <a:schemeClr val="tx1"/>
                </a:solidFill>
                <a:latin typeface="Arial" panose="020B0604020202020204" pitchFamily="34" charset="0"/>
                <a:ea typeface="ＭＳ Ｐゴシック" panose="020B0600070205080204" pitchFamily="50" charset="-128"/>
              </a:defRPr>
            </a:lvl4pPr>
            <a:lvl5pPr marL="2057400" indent="-228600" defTabSz="912813">
              <a:defRPr kumimoji="1">
                <a:solidFill>
                  <a:schemeClr val="tx1"/>
                </a:solidFill>
                <a:latin typeface="Arial" panose="020B060402020202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pPr>
            <a:r>
              <a:rPr lang="ja-JP" altLang="en-US" sz="2400" b="1" dirty="0" smtClean="0">
                <a:latin typeface="メイリオ" panose="020B0604030504040204" pitchFamily="50" charset="-128"/>
                <a:ea typeface="メイリオ" panose="020B0604030504040204" pitchFamily="50" charset="-128"/>
              </a:rPr>
              <a:t>（参考）ワシントン州　フェイスカバー着用命令</a:t>
            </a:r>
            <a:endParaRPr lang="ja-JP" altLang="en-US" sz="1200" b="1" dirty="0">
              <a:latin typeface="メイリオ" panose="020B0604030504040204" pitchFamily="50" charset="-128"/>
              <a:ea typeface="メイリオ" panose="020B0604030504040204" pitchFamily="50" charset="-128"/>
            </a:endParaRPr>
          </a:p>
        </p:txBody>
      </p:sp>
      <p:sp>
        <p:nvSpPr>
          <p:cNvPr id="9" name="スライド番号プレースホルダー 8"/>
          <p:cNvSpPr>
            <a:spLocks noGrp="1"/>
          </p:cNvSpPr>
          <p:nvPr>
            <p:ph type="sldNum" sz="quarter" idx="12"/>
          </p:nvPr>
        </p:nvSpPr>
        <p:spPr/>
        <p:txBody>
          <a:bodyPr/>
          <a:lstStyle/>
          <a:p>
            <a:fld id="{C4A177BC-F50E-45AC-9DBC-5FEB2A373AE3}" type="slidenum">
              <a:rPr kumimoji="1" lang="ja-JP" altLang="en-US" smtClean="0"/>
              <a:t>5</a:t>
            </a:fld>
            <a:endParaRPr kumimoji="1" lang="ja-JP" altLang="en-US" dirty="0"/>
          </a:p>
        </p:txBody>
      </p:sp>
      <p:pic>
        <p:nvPicPr>
          <p:cNvPr id="5" name="図 4"/>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5288975" y="885441"/>
            <a:ext cx="1523044" cy="2499360"/>
          </a:xfrm>
          <a:prstGeom prst="rect">
            <a:avLst/>
          </a:prstGeom>
        </p:spPr>
      </p:pic>
      <p:pic>
        <p:nvPicPr>
          <p:cNvPr id="13" name="図 12"/>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5415443" y="627491"/>
            <a:ext cx="130140" cy="144000"/>
          </a:xfrm>
          <a:prstGeom prst="rect">
            <a:avLst/>
          </a:prstGeom>
          <a:ln>
            <a:solidFill>
              <a:schemeClr val="tx1"/>
            </a:solidFill>
          </a:ln>
        </p:spPr>
      </p:pic>
      <p:sp>
        <p:nvSpPr>
          <p:cNvPr id="14" name="正方形/長方形 13"/>
          <p:cNvSpPr/>
          <p:nvPr/>
        </p:nvSpPr>
        <p:spPr>
          <a:xfrm>
            <a:off x="5379347" y="3055172"/>
            <a:ext cx="1523239" cy="215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ext uri="{D42A27DB-BD31-4B8C-83A1-F6EECF244321}">
                <p14:modId xmlns:p14="http://schemas.microsoft.com/office/powerpoint/2010/main" val="2960547595"/>
              </p:ext>
            </p:extLst>
          </p:nvPr>
        </p:nvGraphicFramePr>
        <p:xfrm>
          <a:off x="5286345" y="587885"/>
          <a:ext cx="3831895" cy="2510192"/>
        </p:xfrm>
        <a:graphic>
          <a:graphicData uri="http://schemas.openxmlformats.org/drawingml/2006/table">
            <a:tbl>
              <a:tblPr firstRow="1" bandRow="1">
                <a:tableStyleId>{5940675A-B579-460E-94D1-54222C63F5DA}</a:tableStyleId>
              </a:tblPr>
              <a:tblGrid>
                <a:gridCol w="3831895">
                  <a:extLst>
                    <a:ext uri="{9D8B030D-6E8A-4147-A177-3AD203B41FA5}">
                      <a16:colId xmlns:a16="http://schemas.microsoft.com/office/drawing/2014/main" val="2154728658"/>
                    </a:ext>
                  </a:extLst>
                </a:gridCol>
              </a:tblGrid>
              <a:tr h="313774">
                <a:tc>
                  <a:txBody>
                    <a:bodyPr/>
                    <a:lstStyle/>
                    <a:p>
                      <a:endParaRPr kumimoji="1" lang="ja-JP" altLang="en-US" sz="1400" dirty="0"/>
                    </a:p>
                  </a:txBody>
                  <a:tcPr marL="45720" marR="45720"/>
                </a:tc>
                <a:extLst>
                  <a:ext uri="{0D108BD9-81ED-4DB2-BD59-A6C34878D82A}">
                    <a16:rowId xmlns:a16="http://schemas.microsoft.com/office/drawing/2014/main" val="3973898249"/>
                  </a:ext>
                </a:extLst>
              </a:tr>
              <a:tr h="313774">
                <a:tc>
                  <a:txBody>
                    <a:bodyPr/>
                    <a:lstStyle/>
                    <a:p>
                      <a:endParaRPr kumimoji="1" lang="ja-JP" altLang="en-US" sz="1400" dirty="0"/>
                    </a:p>
                  </a:txBody>
                  <a:tcPr marL="45720" marR="45720"/>
                </a:tc>
                <a:extLst>
                  <a:ext uri="{0D108BD9-81ED-4DB2-BD59-A6C34878D82A}">
                    <a16:rowId xmlns:a16="http://schemas.microsoft.com/office/drawing/2014/main" val="3563467733"/>
                  </a:ext>
                </a:extLst>
              </a:tr>
              <a:tr h="313774">
                <a:tc>
                  <a:txBody>
                    <a:bodyPr/>
                    <a:lstStyle/>
                    <a:p>
                      <a:endParaRPr kumimoji="1" lang="ja-JP" altLang="en-US" sz="1400" dirty="0"/>
                    </a:p>
                  </a:txBody>
                  <a:tcPr marL="45720" marR="45720"/>
                </a:tc>
                <a:extLst>
                  <a:ext uri="{0D108BD9-81ED-4DB2-BD59-A6C34878D82A}">
                    <a16:rowId xmlns:a16="http://schemas.microsoft.com/office/drawing/2014/main" val="1127041747"/>
                  </a:ext>
                </a:extLst>
              </a:tr>
              <a:tr h="313774">
                <a:tc>
                  <a:txBody>
                    <a:bodyPr/>
                    <a:lstStyle/>
                    <a:p>
                      <a:endParaRPr kumimoji="1" lang="ja-JP" altLang="en-US" sz="1400" dirty="0"/>
                    </a:p>
                  </a:txBody>
                  <a:tcPr marL="45720" marR="45720"/>
                </a:tc>
                <a:extLst>
                  <a:ext uri="{0D108BD9-81ED-4DB2-BD59-A6C34878D82A}">
                    <a16:rowId xmlns:a16="http://schemas.microsoft.com/office/drawing/2014/main" val="99725204"/>
                  </a:ext>
                </a:extLst>
              </a:tr>
              <a:tr h="313774">
                <a:tc>
                  <a:txBody>
                    <a:bodyPr/>
                    <a:lstStyle/>
                    <a:p>
                      <a:endParaRPr kumimoji="1" lang="ja-JP" altLang="en-US" sz="1400" dirty="0"/>
                    </a:p>
                  </a:txBody>
                  <a:tcPr marL="45720" marR="45720"/>
                </a:tc>
                <a:extLst>
                  <a:ext uri="{0D108BD9-81ED-4DB2-BD59-A6C34878D82A}">
                    <a16:rowId xmlns:a16="http://schemas.microsoft.com/office/drawing/2014/main" val="1591285335"/>
                  </a:ext>
                </a:extLst>
              </a:tr>
              <a:tr h="313774">
                <a:tc>
                  <a:txBody>
                    <a:bodyPr/>
                    <a:lstStyle/>
                    <a:p>
                      <a:endParaRPr kumimoji="1" lang="ja-JP" altLang="en-US" sz="1400" dirty="0"/>
                    </a:p>
                  </a:txBody>
                  <a:tcPr marL="45720" marR="45720"/>
                </a:tc>
                <a:extLst>
                  <a:ext uri="{0D108BD9-81ED-4DB2-BD59-A6C34878D82A}">
                    <a16:rowId xmlns:a16="http://schemas.microsoft.com/office/drawing/2014/main" val="2673804517"/>
                  </a:ext>
                </a:extLst>
              </a:tr>
              <a:tr h="313774">
                <a:tc>
                  <a:txBody>
                    <a:bodyPr/>
                    <a:lstStyle/>
                    <a:p>
                      <a:endParaRPr kumimoji="1" lang="ja-JP" altLang="en-US" sz="1400" dirty="0"/>
                    </a:p>
                  </a:txBody>
                  <a:tcPr marL="45720" marR="45720"/>
                </a:tc>
                <a:extLst>
                  <a:ext uri="{0D108BD9-81ED-4DB2-BD59-A6C34878D82A}">
                    <a16:rowId xmlns:a16="http://schemas.microsoft.com/office/drawing/2014/main" val="3160839550"/>
                  </a:ext>
                </a:extLst>
              </a:tr>
              <a:tr h="313774">
                <a:tc>
                  <a:txBody>
                    <a:bodyPr/>
                    <a:lstStyle/>
                    <a:p>
                      <a:endParaRPr kumimoji="1" lang="ja-JP" altLang="en-US" sz="1400" dirty="0"/>
                    </a:p>
                  </a:txBody>
                  <a:tcPr marL="45720" marR="45720"/>
                </a:tc>
                <a:extLst>
                  <a:ext uri="{0D108BD9-81ED-4DB2-BD59-A6C34878D82A}">
                    <a16:rowId xmlns:a16="http://schemas.microsoft.com/office/drawing/2014/main" val="661543179"/>
                  </a:ext>
                </a:extLst>
              </a:tr>
            </a:tbl>
          </a:graphicData>
        </a:graphic>
      </p:graphicFrame>
      <p:sp>
        <p:nvSpPr>
          <p:cNvPr id="17" name="正方形/長方形 16"/>
          <p:cNvSpPr/>
          <p:nvPr/>
        </p:nvSpPr>
        <p:spPr>
          <a:xfrm>
            <a:off x="6513872" y="1178264"/>
            <a:ext cx="2404334" cy="415498"/>
          </a:xfrm>
          <a:prstGeom prst="rect">
            <a:avLst/>
          </a:prstGeom>
        </p:spPr>
        <p:txBody>
          <a:bodyPr wrap="square">
            <a:spAutoFit/>
          </a:bodyPr>
          <a:lstStyle/>
          <a:p>
            <a:r>
              <a:rPr lang="en-US" altLang="ja-JP" sz="1050" dirty="0">
                <a:solidFill>
                  <a:srgbClr val="292929"/>
                </a:solidFill>
                <a:latin typeface="charter"/>
              </a:rPr>
              <a:t>Benton, Columbia, Franklin, Kittitas, Walla Walla, Yakima</a:t>
            </a:r>
            <a:endParaRPr lang="ja-JP" altLang="en-US" sz="1050" dirty="0"/>
          </a:p>
        </p:txBody>
      </p:sp>
      <p:sp>
        <p:nvSpPr>
          <p:cNvPr id="15" name="正方形/長方形 14"/>
          <p:cNvSpPr/>
          <p:nvPr/>
        </p:nvSpPr>
        <p:spPr>
          <a:xfrm>
            <a:off x="6080977" y="2773311"/>
            <a:ext cx="2464136" cy="276999"/>
          </a:xfrm>
          <a:prstGeom prst="rect">
            <a:avLst/>
          </a:prstGeom>
        </p:spPr>
        <p:txBody>
          <a:bodyPr wrap="none">
            <a:spAutoFit/>
          </a:bodyPr>
          <a:lstStyle/>
          <a:p>
            <a:r>
              <a:rPr lang="en-US" altLang="ja-JP" sz="1200" dirty="0">
                <a:solidFill>
                  <a:srgbClr val="292929"/>
                </a:solidFill>
                <a:latin typeface="charter"/>
              </a:rPr>
              <a:t>Island, San Juan, Skagit, Whatcom</a:t>
            </a:r>
            <a:endParaRPr lang="ja-JP" altLang="en-US" sz="1200" dirty="0"/>
          </a:p>
        </p:txBody>
      </p:sp>
      <p:sp>
        <p:nvSpPr>
          <p:cNvPr id="12" name="正方形/長方形 11"/>
          <p:cNvSpPr/>
          <p:nvPr/>
        </p:nvSpPr>
        <p:spPr>
          <a:xfrm>
            <a:off x="5576808" y="584219"/>
            <a:ext cx="2659702" cy="276999"/>
          </a:xfrm>
          <a:prstGeom prst="rect">
            <a:avLst/>
          </a:prstGeom>
        </p:spPr>
        <p:txBody>
          <a:bodyPr wrap="none">
            <a:spAutoFit/>
          </a:bodyPr>
          <a:lstStyle/>
          <a:p>
            <a:r>
              <a:rPr lang="en-US" altLang="ja-JP" sz="1200" b="1" dirty="0" smtClean="0">
                <a:solidFill>
                  <a:srgbClr val="292929"/>
                </a:solidFill>
                <a:latin typeface="charter"/>
              </a:rPr>
              <a:t>Puget Sound</a:t>
            </a:r>
            <a:r>
              <a:rPr lang="en-US" altLang="ja-JP" sz="1200" dirty="0" smtClean="0">
                <a:solidFill>
                  <a:srgbClr val="292929"/>
                </a:solidFill>
                <a:latin typeface="charter"/>
              </a:rPr>
              <a:t>: </a:t>
            </a:r>
            <a:r>
              <a:rPr lang="en-US" altLang="ja-JP" sz="1200" dirty="0">
                <a:solidFill>
                  <a:srgbClr val="292929"/>
                </a:solidFill>
                <a:latin typeface="charter"/>
              </a:rPr>
              <a:t>King, Pierce, Snohomish</a:t>
            </a:r>
            <a:endParaRPr lang="en-US" altLang="ja-JP" sz="1200" b="0" i="0" dirty="0">
              <a:solidFill>
                <a:srgbClr val="292929"/>
              </a:solidFill>
              <a:effectLst/>
              <a:latin typeface="charter"/>
            </a:endParaRPr>
          </a:p>
        </p:txBody>
      </p:sp>
      <p:sp>
        <p:nvSpPr>
          <p:cNvPr id="16" name="正方形/長方形 15"/>
          <p:cNvSpPr/>
          <p:nvPr/>
        </p:nvSpPr>
        <p:spPr>
          <a:xfrm>
            <a:off x="6298772" y="846869"/>
            <a:ext cx="2819468" cy="430887"/>
          </a:xfrm>
          <a:prstGeom prst="rect">
            <a:avLst/>
          </a:prstGeom>
        </p:spPr>
        <p:txBody>
          <a:bodyPr wrap="square">
            <a:spAutoFit/>
          </a:bodyPr>
          <a:lstStyle/>
          <a:p>
            <a:r>
              <a:rPr lang="en-US" altLang="ja-JP" sz="1100" dirty="0">
                <a:solidFill>
                  <a:srgbClr val="292929"/>
                </a:solidFill>
                <a:latin typeface="charter"/>
              </a:rPr>
              <a:t>Adams, Asotin, Ferry, Garfield, Lincoln, Pend Oreille, Spokane, Stevens, Whitman</a:t>
            </a:r>
            <a:endParaRPr lang="ja-JP" altLang="en-US" sz="1100" dirty="0"/>
          </a:p>
        </p:txBody>
      </p:sp>
      <p:sp>
        <p:nvSpPr>
          <p:cNvPr id="20" name="正方形/長方形 19"/>
          <p:cNvSpPr/>
          <p:nvPr/>
        </p:nvSpPr>
        <p:spPr>
          <a:xfrm>
            <a:off x="6513872" y="1899108"/>
            <a:ext cx="2178802" cy="261610"/>
          </a:xfrm>
          <a:prstGeom prst="rect">
            <a:avLst/>
          </a:prstGeom>
        </p:spPr>
        <p:txBody>
          <a:bodyPr wrap="none">
            <a:spAutoFit/>
          </a:bodyPr>
          <a:lstStyle/>
          <a:p>
            <a:r>
              <a:rPr lang="en-US" altLang="ja-JP" sz="1050" dirty="0">
                <a:solidFill>
                  <a:srgbClr val="292929"/>
                </a:solidFill>
                <a:latin typeface="charter"/>
              </a:rPr>
              <a:t>Clallam, </a:t>
            </a:r>
            <a:r>
              <a:rPr lang="en-US" altLang="ja-JP" sz="1050" dirty="0" smtClean="0">
                <a:solidFill>
                  <a:srgbClr val="292929"/>
                </a:solidFill>
                <a:latin typeface="charter"/>
              </a:rPr>
              <a:t>Jefferson</a:t>
            </a:r>
            <a:r>
              <a:rPr lang="en-US" altLang="ja-JP" sz="1050" dirty="0">
                <a:solidFill>
                  <a:srgbClr val="292929"/>
                </a:solidFill>
                <a:latin typeface="charter"/>
              </a:rPr>
              <a:t>, Kitsap, Mason</a:t>
            </a:r>
            <a:endParaRPr lang="ja-JP" altLang="en-US" sz="1050" dirty="0"/>
          </a:p>
        </p:txBody>
      </p:sp>
      <p:sp>
        <p:nvSpPr>
          <p:cNvPr id="21" name="正方形/長方形 20"/>
          <p:cNvSpPr/>
          <p:nvPr/>
        </p:nvSpPr>
        <p:spPr>
          <a:xfrm>
            <a:off x="6473797" y="1577321"/>
            <a:ext cx="2258952" cy="253916"/>
          </a:xfrm>
          <a:prstGeom prst="rect">
            <a:avLst/>
          </a:prstGeom>
        </p:spPr>
        <p:txBody>
          <a:bodyPr wrap="none">
            <a:spAutoFit/>
          </a:bodyPr>
          <a:lstStyle/>
          <a:p>
            <a:r>
              <a:rPr lang="en-US" altLang="ja-JP" sz="1050" dirty="0">
                <a:solidFill>
                  <a:srgbClr val="292929"/>
                </a:solidFill>
                <a:latin typeface="charter"/>
              </a:rPr>
              <a:t> Chelan, Douglas, Grant, Okanogan</a:t>
            </a:r>
            <a:endParaRPr lang="ja-JP" altLang="en-US" sz="1050" dirty="0"/>
          </a:p>
        </p:txBody>
      </p:sp>
      <p:sp>
        <p:nvSpPr>
          <p:cNvPr id="22" name="正方形/長方形 21"/>
          <p:cNvSpPr/>
          <p:nvPr/>
        </p:nvSpPr>
        <p:spPr>
          <a:xfrm>
            <a:off x="6298772" y="2192322"/>
            <a:ext cx="3019645" cy="253916"/>
          </a:xfrm>
          <a:prstGeom prst="rect">
            <a:avLst/>
          </a:prstGeom>
        </p:spPr>
        <p:txBody>
          <a:bodyPr wrap="square">
            <a:spAutoFit/>
          </a:bodyPr>
          <a:lstStyle/>
          <a:p>
            <a:r>
              <a:rPr lang="en-US" altLang="ja-JP" sz="1050" smtClean="0">
                <a:solidFill>
                  <a:srgbClr val="292929"/>
                </a:solidFill>
                <a:latin typeface="charter"/>
              </a:rPr>
              <a:t>Clark, Cowlitz, Klickitat, Skamania, Wahkiakum</a:t>
            </a:r>
            <a:endParaRPr lang="ja-JP" altLang="en-US" sz="1050" dirty="0"/>
          </a:p>
        </p:txBody>
      </p:sp>
      <p:sp>
        <p:nvSpPr>
          <p:cNvPr id="23" name="正方形/長方形 22"/>
          <p:cNvSpPr/>
          <p:nvPr/>
        </p:nvSpPr>
        <p:spPr>
          <a:xfrm>
            <a:off x="6296261" y="2511697"/>
            <a:ext cx="2380780" cy="253916"/>
          </a:xfrm>
          <a:prstGeom prst="rect">
            <a:avLst/>
          </a:prstGeom>
        </p:spPr>
        <p:txBody>
          <a:bodyPr wrap="none">
            <a:spAutoFit/>
          </a:bodyPr>
          <a:lstStyle/>
          <a:p>
            <a:r>
              <a:rPr lang="en-US" altLang="ja-JP" sz="1050" dirty="0">
                <a:solidFill>
                  <a:srgbClr val="292929"/>
                </a:solidFill>
                <a:latin typeface="charter"/>
              </a:rPr>
              <a:t>Grays Harbor, Lewis, Pacific, Thurston</a:t>
            </a:r>
            <a:endParaRPr lang="ja-JP" altLang="en-US" sz="1050" dirty="0"/>
          </a:p>
        </p:txBody>
      </p:sp>
    </p:spTree>
    <p:extLst>
      <p:ext uri="{BB962C8B-B14F-4D97-AF65-F5344CB8AC3E}">
        <p14:creationId xmlns:p14="http://schemas.microsoft.com/office/powerpoint/2010/main" val="1653646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C626B64-D805-744A-B234-439036D95F38}"/>
              </a:ext>
            </a:extLst>
          </p:cNvPr>
          <p:cNvSpPr txBox="1"/>
          <p:nvPr/>
        </p:nvSpPr>
        <p:spPr>
          <a:xfrm>
            <a:off x="54422" y="485035"/>
            <a:ext cx="8926287" cy="338554"/>
          </a:xfrm>
          <a:prstGeom prst="rect">
            <a:avLst/>
          </a:prstGeom>
          <a:noFill/>
        </p:spPr>
        <p:txBody>
          <a:bodyPr wrap="square" rtlCol="0">
            <a:spAutoFit/>
          </a:bodyPr>
          <a:lstStyle/>
          <a:p>
            <a:r>
              <a:rPr lang="en-US" sz="1600" dirty="0" err="1"/>
              <a:t>どのフェーズにおいても、</a:t>
            </a:r>
            <a:r>
              <a:rPr lang="en-US" sz="1600" dirty="0" err="1" smtClean="0"/>
              <a:t>ワシントン州民は以下の遵守が求められている</a:t>
            </a:r>
            <a:r>
              <a:rPr lang="en-US" sz="1600" dirty="0"/>
              <a:t>。</a:t>
            </a:r>
          </a:p>
        </p:txBody>
      </p:sp>
      <p:graphicFrame>
        <p:nvGraphicFramePr>
          <p:cNvPr id="7" name="Table 7">
            <a:extLst>
              <a:ext uri="{FF2B5EF4-FFF2-40B4-BE49-F238E27FC236}">
                <a16:creationId xmlns:a16="http://schemas.microsoft.com/office/drawing/2014/main" id="{ECD9A995-6033-324B-BE6B-FBD2A5719D35}"/>
              </a:ext>
            </a:extLst>
          </p:cNvPr>
          <p:cNvGraphicFramePr>
            <a:graphicFrameLocks noGrp="1"/>
          </p:cNvGraphicFramePr>
          <p:nvPr>
            <p:extLst>
              <p:ext uri="{D42A27DB-BD31-4B8C-83A1-F6EECF244321}">
                <p14:modId xmlns:p14="http://schemas.microsoft.com/office/powerpoint/2010/main" val="3594885494"/>
              </p:ext>
            </p:extLst>
          </p:nvPr>
        </p:nvGraphicFramePr>
        <p:xfrm>
          <a:off x="108858" y="862623"/>
          <a:ext cx="8942616" cy="2384816"/>
        </p:xfrm>
        <a:graphic>
          <a:graphicData uri="http://schemas.openxmlformats.org/drawingml/2006/table">
            <a:tbl>
              <a:tblPr firstRow="1" bandRow="1">
                <a:tableStyleId>{5C22544A-7EE6-4342-B048-85BDC9FD1C3A}</a:tableStyleId>
              </a:tblPr>
              <a:tblGrid>
                <a:gridCol w="4471308">
                  <a:extLst>
                    <a:ext uri="{9D8B030D-6E8A-4147-A177-3AD203B41FA5}">
                      <a16:colId xmlns:a16="http://schemas.microsoft.com/office/drawing/2014/main" val="2271602644"/>
                    </a:ext>
                  </a:extLst>
                </a:gridCol>
                <a:gridCol w="4471308">
                  <a:extLst>
                    <a:ext uri="{9D8B030D-6E8A-4147-A177-3AD203B41FA5}">
                      <a16:colId xmlns:a16="http://schemas.microsoft.com/office/drawing/2014/main" val="2506105050"/>
                    </a:ext>
                  </a:extLst>
                </a:gridCol>
              </a:tblGrid>
              <a:tr h="299902">
                <a:tc>
                  <a:txBody>
                    <a:bodyPr/>
                    <a:lstStyle/>
                    <a:p>
                      <a:pPr marL="108000" indent="-468000">
                        <a:spcBef>
                          <a:spcPts val="600"/>
                        </a:spcBef>
                      </a:pPr>
                      <a:r>
                        <a:rPr lang="en-US" sz="1400" dirty="0">
                          <a:solidFill>
                            <a:schemeClr val="bg1"/>
                          </a:solidFill>
                          <a:latin typeface="+mn-ea"/>
                          <a:ea typeface="+mn-ea"/>
                        </a:rPr>
                        <a:t>個人が遵守すべき事項</a:t>
                      </a:r>
                    </a:p>
                  </a:txBody>
                  <a:tcPr anchor="ctr"/>
                </a:tc>
                <a:tc>
                  <a:txBody>
                    <a:bodyPr/>
                    <a:lstStyle/>
                    <a:p>
                      <a:pPr marL="108000" marR="0" lvl="0" indent="-468000" algn="l" defTabSz="914378" rtl="0" eaLnBrk="1" fontAlgn="auto" latinLnBrk="0" hangingPunct="1">
                        <a:lnSpc>
                          <a:spcPct val="100000"/>
                        </a:lnSpc>
                        <a:spcBef>
                          <a:spcPts val="600"/>
                        </a:spcBef>
                        <a:spcAft>
                          <a:spcPts val="0"/>
                        </a:spcAft>
                        <a:buClrTx/>
                        <a:buSzTx/>
                        <a:buFontTx/>
                        <a:buNone/>
                        <a:tabLst/>
                        <a:defRPr/>
                      </a:pPr>
                      <a:r>
                        <a:rPr lang="en-US" altLang="ja-JP" sz="1400" dirty="0" smtClean="0">
                          <a:solidFill>
                            <a:schemeClr val="bg1"/>
                          </a:solidFill>
                          <a:latin typeface="+mn-ea"/>
                          <a:ea typeface="+mn-ea"/>
                        </a:rPr>
                        <a:t>個人向けガイダンス</a:t>
                      </a:r>
                    </a:p>
                  </a:txBody>
                  <a:tcPr anchor="ctr"/>
                </a:tc>
                <a:extLst>
                  <a:ext uri="{0D108BD9-81ED-4DB2-BD59-A6C34878D82A}">
                    <a16:rowId xmlns:a16="http://schemas.microsoft.com/office/drawing/2014/main" val="2119397471"/>
                  </a:ext>
                </a:extLst>
              </a:tr>
              <a:tr h="2080016">
                <a:tc>
                  <a:txBody>
                    <a:bodyPr/>
                    <a:lstStyle/>
                    <a:p>
                      <a:pPr marL="108000" indent="-468000">
                        <a:spcBef>
                          <a:spcPts val="600"/>
                        </a:spcBef>
                      </a:pPr>
                      <a:r>
                        <a:rPr lang="en-US" sz="1200" dirty="0">
                          <a:latin typeface="+mn-ea"/>
                          <a:ea typeface="+mn-ea"/>
                        </a:rPr>
                        <a:t>・職場以外にて：</a:t>
                      </a:r>
                      <a:r>
                        <a:rPr lang="en-US" sz="1200" u="sng" dirty="0" smtClean="0">
                          <a:latin typeface="+mn-ea"/>
                          <a:ea typeface="+mn-ea"/>
                        </a:rPr>
                        <a:t>屋内または屋外に関わらず公共の場では口と鼻を覆う</a:t>
                      </a:r>
                      <a:r>
                        <a:rPr lang="ja-JP" altLang="en-US" sz="1200" u="sng" dirty="0" smtClean="0">
                          <a:latin typeface="+mn-ea"/>
                          <a:ea typeface="+mn-ea"/>
                        </a:rPr>
                        <a:t>フェイスカバー</a:t>
                      </a:r>
                      <a:r>
                        <a:rPr lang="en-US" sz="1200" u="sng" dirty="0" smtClean="0">
                          <a:latin typeface="+mn-ea"/>
                          <a:ea typeface="+mn-ea"/>
                        </a:rPr>
                        <a:t>を着用</a:t>
                      </a:r>
                      <a:r>
                        <a:rPr lang="en-US" sz="1200" dirty="0" smtClean="0">
                          <a:latin typeface="+mn-ea"/>
                          <a:ea typeface="+mn-ea"/>
                        </a:rPr>
                        <a:t>すること</a:t>
                      </a:r>
                      <a:r>
                        <a:rPr lang="en-US" sz="1200" dirty="0">
                          <a:latin typeface="+mn-ea"/>
                          <a:ea typeface="+mn-ea"/>
                        </a:rPr>
                        <a:t>。（</a:t>
                      </a:r>
                      <a:r>
                        <a:rPr lang="en-US" sz="1200" dirty="0" smtClean="0">
                          <a:latin typeface="+mn-ea"/>
                          <a:ea typeface="+mn-ea"/>
                        </a:rPr>
                        <a:t>保健局長官の命令20-03に</a:t>
                      </a:r>
                      <a:r>
                        <a:rPr lang="ja-JP" altLang="en-US" sz="1200" dirty="0" smtClean="0">
                          <a:latin typeface="+mn-ea"/>
                          <a:ea typeface="+mn-ea"/>
                        </a:rPr>
                        <a:t>基づく要求事項と例外あり</a:t>
                      </a:r>
                      <a:r>
                        <a:rPr lang="en-US" sz="1200" dirty="0" smtClean="0">
                          <a:latin typeface="+mn-ea"/>
                          <a:ea typeface="+mn-ea"/>
                        </a:rPr>
                        <a:t>）</a:t>
                      </a:r>
                      <a:endParaRPr lang="en-US" sz="1200" dirty="0">
                        <a:latin typeface="+mn-ea"/>
                        <a:ea typeface="+mn-ea"/>
                      </a:endParaRPr>
                    </a:p>
                    <a:p>
                      <a:pPr marL="108000" indent="-468000">
                        <a:spcBef>
                          <a:spcPts val="600"/>
                        </a:spcBef>
                      </a:pPr>
                      <a:r>
                        <a:rPr lang="en-US" sz="1200" dirty="0">
                          <a:latin typeface="+mn-ea"/>
                          <a:ea typeface="+mn-ea"/>
                        </a:rPr>
                        <a:t>・</a:t>
                      </a:r>
                      <a:r>
                        <a:rPr lang="en-US" sz="1200" dirty="0" smtClean="0">
                          <a:latin typeface="+mn-ea"/>
                          <a:ea typeface="+mn-ea"/>
                        </a:rPr>
                        <a:t>職場にて</a:t>
                      </a:r>
                      <a:r>
                        <a:rPr lang="en-US" sz="1200" dirty="0">
                          <a:latin typeface="+mn-ea"/>
                          <a:ea typeface="+mn-ea"/>
                        </a:rPr>
                        <a:t>：</a:t>
                      </a:r>
                      <a:r>
                        <a:rPr lang="en-US" sz="1200" u="sng" dirty="0">
                          <a:latin typeface="+mn-ea"/>
                          <a:ea typeface="+mn-ea"/>
                        </a:rPr>
                        <a:t>下記「</a:t>
                      </a:r>
                      <a:r>
                        <a:rPr lang="en-US" sz="1200" u="sng" dirty="0" smtClean="0">
                          <a:latin typeface="+mn-ea"/>
                          <a:ea typeface="+mn-ea"/>
                        </a:rPr>
                        <a:t>雇用主向け必要</a:t>
                      </a:r>
                      <a:r>
                        <a:rPr lang="ja-JP" altLang="en-US" sz="1200" u="sng" dirty="0" smtClean="0">
                          <a:latin typeface="+mn-ea"/>
                          <a:ea typeface="+mn-ea"/>
                        </a:rPr>
                        <a:t>要件</a:t>
                      </a:r>
                      <a:r>
                        <a:rPr lang="en-US" sz="1200" u="sng" dirty="0" smtClean="0">
                          <a:latin typeface="+mn-ea"/>
                          <a:ea typeface="+mn-ea"/>
                        </a:rPr>
                        <a:t>」</a:t>
                      </a:r>
                      <a:r>
                        <a:rPr lang="en-US" sz="1200" u="sng" dirty="0">
                          <a:latin typeface="+mn-ea"/>
                          <a:ea typeface="+mn-ea"/>
                        </a:rPr>
                        <a:t>にある条件を遵守</a:t>
                      </a:r>
                      <a:r>
                        <a:rPr lang="en-US" sz="1200" dirty="0">
                          <a:latin typeface="+mn-ea"/>
                          <a:ea typeface="+mn-ea"/>
                        </a:rPr>
                        <a:t>し、</a:t>
                      </a:r>
                      <a:r>
                        <a:rPr lang="en-US" sz="1200" u="sng" dirty="0">
                          <a:latin typeface="+mn-ea"/>
                          <a:ea typeface="+mn-ea"/>
                        </a:rPr>
                        <a:t>勤務中はフェイスカバーを着用</a:t>
                      </a:r>
                      <a:r>
                        <a:rPr lang="en-US" sz="1200" dirty="0">
                          <a:latin typeface="+mn-ea"/>
                          <a:ea typeface="+mn-ea"/>
                        </a:rPr>
                        <a:t>すること。</a:t>
                      </a:r>
                    </a:p>
                    <a:p>
                      <a:pPr marL="108000" indent="-468000">
                        <a:spcBef>
                          <a:spcPts val="600"/>
                        </a:spcBef>
                      </a:pPr>
                      <a:r>
                        <a:rPr lang="en-US" sz="1200" dirty="0">
                          <a:latin typeface="+mn-ea"/>
                          <a:ea typeface="+mn-ea"/>
                        </a:rPr>
                        <a:t>・新型コロナ感染症例、感染疑い症例、集団感染、集団感染の疑いの調査およびWAC 246-101-425</a:t>
                      </a:r>
                      <a:r>
                        <a:rPr lang="en-US" sz="1200" dirty="0" smtClean="0">
                          <a:latin typeface="+mn-ea"/>
                          <a:ea typeface="+mn-ea"/>
                        </a:rPr>
                        <a:t>に</a:t>
                      </a:r>
                      <a:r>
                        <a:rPr lang="ja-JP" altLang="en-US" sz="1200" dirty="0" smtClean="0">
                          <a:latin typeface="+mn-ea"/>
                          <a:ea typeface="+mn-ea"/>
                        </a:rPr>
                        <a:t>即した</a:t>
                      </a:r>
                      <a:r>
                        <a:rPr lang="en-US" sz="1200" dirty="0" smtClean="0">
                          <a:latin typeface="+mn-ea"/>
                          <a:ea typeface="+mn-ea"/>
                        </a:rPr>
                        <a:t>感染対策の施行において、公衆衛生</a:t>
                      </a:r>
                      <a:r>
                        <a:rPr lang="ja-JP" altLang="en-US" sz="1200" dirty="0" smtClean="0">
                          <a:latin typeface="+mn-ea"/>
                          <a:ea typeface="+mn-ea"/>
                        </a:rPr>
                        <a:t>当</a:t>
                      </a:r>
                      <a:r>
                        <a:rPr lang="en-US" sz="1200" dirty="0" smtClean="0">
                          <a:latin typeface="+mn-ea"/>
                          <a:ea typeface="+mn-ea"/>
                        </a:rPr>
                        <a:t>局と協力すること</a:t>
                      </a:r>
                      <a:r>
                        <a:rPr lang="en-US" sz="1200" dirty="0">
                          <a:latin typeface="+mn-ea"/>
                          <a:ea typeface="+mn-ea"/>
                        </a:rPr>
                        <a:t>。</a:t>
                      </a:r>
                    </a:p>
                  </a:txBody>
                  <a:tcPr/>
                </a:tc>
                <a:tc>
                  <a:txBody>
                    <a:bodyPr/>
                    <a:lstStyle/>
                    <a:p>
                      <a:pPr marL="108000" marR="0" lvl="0" indent="-468000" algn="l" defTabSz="914378" rtl="0" eaLnBrk="1" fontAlgn="auto" latinLnBrk="0" hangingPunct="1">
                        <a:lnSpc>
                          <a:spcPct val="100000"/>
                        </a:lnSpc>
                        <a:spcBef>
                          <a:spcPts val="600"/>
                        </a:spcBef>
                        <a:spcAft>
                          <a:spcPts val="0"/>
                        </a:spcAft>
                        <a:buClrTx/>
                        <a:buSzTx/>
                        <a:buFontTx/>
                        <a:buNone/>
                        <a:tabLst/>
                        <a:defRPr/>
                      </a:pPr>
                      <a:r>
                        <a:rPr lang="en-US" altLang="ja-JP" sz="1200" dirty="0" smtClean="0">
                          <a:latin typeface="+mn-ea"/>
                          <a:ea typeface="+mn-ea"/>
                        </a:rPr>
                        <a:t>・他人と</a:t>
                      </a:r>
                      <a:r>
                        <a:rPr lang="en-US" altLang="ja-JP" sz="1200" u="sng" dirty="0" smtClean="0">
                          <a:latin typeface="+mn-ea"/>
                          <a:ea typeface="+mn-ea"/>
                        </a:rPr>
                        <a:t>6フィートの間隔を空ける社会的距離を確保</a:t>
                      </a:r>
                      <a:r>
                        <a:rPr lang="en-US" altLang="ja-JP" sz="1200" dirty="0" smtClean="0">
                          <a:latin typeface="+mn-ea"/>
                          <a:ea typeface="+mn-ea"/>
                        </a:rPr>
                        <a:t>すること。</a:t>
                      </a:r>
                    </a:p>
                    <a:p>
                      <a:pPr marL="108000" indent="-468000">
                        <a:spcBef>
                          <a:spcPts val="600"/>
                        </a:spcBef>
                      </a:pPr>
                      <a:r>
                        <a:rPr lang="en-US" altLang="ja-JP" sz="1200" dirty="0" smtClean="0">
                          <a:latin typeface="+mn-ea"/>
                          <a:ea typeface="+mn-ea"/>
                        </a:rPr>
                        <a:t>・</a:t>
                      </a:r>
                      <a:r>
                        <a:rPr lang="en-US" altLang="ja-JP" sz="1200" u="sng" dirty="0" err="1" smtClean="0">
                          <a:latin typeface="+mn-ea"/>
                          <a:ea typeface="+mn-ea"/>
                        </a:rPr>
                        <a:t>病気のときは家に</a:t>
                      </a:r>
                      <a:r>
                        <a:rPr lang="ja-JP" altLang="en-US" sz="1200" u="sng" dirty="0" err="1" smtClean="0">
                          <a:solidFill>
                            <a:schemeClr val="tx1"/>
                          </a:solidFill>
                          <a:latin typeface="+mn-ea"/>
                          <a:ea typeface="+mn-ea"/>
                        </a:rPr>
                        <a:t>留ま</a:t>
                      </a:r>
                      <a:r>
                        <a:rPr lang="en-US" altLang="ja-JP" sz="1200" u="sng" dirty="0" err="1" smtClean="0">
                          <a:solidFill>
                            <a:schemeClr val="tx1"/>
                          </a:solidFill>
                          <a:latin typeface="+mn-ea"/>
                          <a:ea typeface="+mn-ea"/>
                        </a:rPr>
                        <a:t>る</a:t>
                      </a:r>
                      <a:r>
                        <a:rPr lang="en-US" altLang="ja-JP" sz="1200" u="sng" dirty="0" err="1" smtClean="0">
                          <a:latin typeface="+mn-ea"/>
                          <a:ea typeface="+mn-ea"/>
                        </a:rPr>
                        <a:t>こと</a:t>
                      </a:r>
                      <a:r>
                        <a:rPr lang="en-US" altLang="ja-JP" sz="1200" dirty="0" smtClean="0">
                          <a:latin typeface="+mn-ea"/>
                          <a:ea typeface="+mn-ea"/>
                        </a:rPr>
                        <a:t>。</a:t>
                      </a:r>
                    </a:p>
                    <a:p>
                      <a:pPr marL="108000" indent="-468000">
                        <a:spcBef>
                          <a:spcPts val="600"/>
                        </a:spcBef>
                      </a:pPr>
                      <a:r>
                        <a:rPr lang="en-US" altLang="ja-JP" sz="1200" dirty="0" smtClean="0">
                          <a:latin typeface="+mn-ea"/>
                          <a:ea typeface="+mn-ea"/>
                        </a:rPr>
                        <a:t>・病人を避けること。</a:t>
                      </a:r>
                    </a:p>
                    <a:p>
                      <a:pPr marL="108000" indent="-468000">
                        <a:spcBef>
                          <a:spcPts val="600"/>
                        </a:spcBef>
                      </a:pPr>
                      <a:r>
                        <a:rPr lang="en-US" altLang="ja-JP" sz="1200" dirty="0" smtClean="0">
                          <a:latin typeface="+mn-ea"/>
                          <a:ea typeface="+mn-ea"/>
                        </a:rPr>
                        <a:t>・手を石鹸と水を使い頻繁に洗うこと。（ハンドサニタイザーも可）</a:t>
                      </a:r>
                    </a:p>
                    <a:p>
                      <a:pPr marL="108000" indent="-468000">
                        <a:spcBef>
                          <a:spcPts val="600"/>
                        </a:spcBef>
                      </a:pPr>
                      <a:r>
                        <a:rPr lang="en-US" altLang="ja-JP" sz="1200" dirty="0" smtClean="0">
                          <a:latin typeface="+mn-ea"/>
                          <a:ea typeface="+mn-ea"/>
                        </a:rPr>
                        <a:t>・咳やくしゃみを覆うこと。</a:t>
                      </a:r>
                    </a:p>
                    <a:p>
                      <a:pPr marL="108000" indent="-468000">
                        <a:spcBef>
                          <a:spcPts val="600"/>
                        </a:spcBef>
                      </a:pPr>
                      <a:r>
                        <a:rPr lang="en-US" altLang="ja-JP" sz="1200" dirty="0" smtClean="0">
                          <a:latin typeface="+mn-ea"/>
                          <a:ea typeface="+mn-ea"/>
                        </a:rPr>
                        <a:t>・目や鼻、口を洗っていない手で触らないこと。</a:t>
                      </a:r>
                    </a:p>
                    <a:p>
                      <a:pPr marL="108000" indent="-468000">
                        <a:spcBef>
                          <a:spcPts val="600"/>
                        </a:spcBef>
                      </a:pPr>
                      <a:r>
                        <a:rPr lang="en-US" altLang="ja-JP" sz="1200" dirty="0" smtClean="0">
                          <a:latin typeface="+mn-ea"/>
                          <a:ea typeface="+mn-ea"/>
                        </a:rPr>
                        <a:t>・接触面や物を定期的に消毒すること。</a:t>
                      </a:r>
                    </a:p>
                  </a:txBody>
                  <a:tcPr/>
                </a:tc>
                <a:extLst>
                  <a:ext uri="{0D108BD9-81ED-4DB2-BD59-A6C34878D82A}">
                    <a16:rowId xmlns:a16="http://schemas.microsoft.com/office/drawing/2014/main" val="3098662374"/>
                  </a:ext>
                </a:extLst>
              </a:tr>
            </a:tbl>
          </a:graphicData>
        </a:graphic>
      </p:graphicFrame>
      <p:graphicFrame>
        <p:nvGraphicFramePr>
          <p:cNvPr id="9" name="Table 9">
            <a:extLst>
              <a:ext uri="{FF2B5EF4-FFF2-40B4-BE49-F238E27FC236}">
                <a16:creationId xmlns:a16="http://schemas.microsoft.com/office/drawing/2014/main" id="{0E357BD9-88C3-034B-A005-F62ABF52C5C7}"/>
              </a:ext>
            </a:extLst>
          </p:cNvPr>
          <p:cNvGraphicFramePr>
            <a:graphicFrameLocks noGrp="1"/>
          </p:cNvGraphicFramePr>
          <p:nvPr>
            <p:extLst>
              <p:ext uri="{D42A27DB-BD31-4B8C-83A1-F6EECF244321}">
                <p14:modId xmlns:p14="http://schemas.microsoft.com/office/powerpoint/2010/main" val="3896155082"/>
              </p:ext>
            </p:extLst>
          </p:nvPr>
        </p:nvGraphicFramePr>
        <p:xfrm>
          <a:off x="108858" y="3728050"/>
          <a:ext cx="8942616" cy="2829513"/>
        </p:xfrm>
        <a:graphic>
          <a:graphicData uri="http://schemas.openxmlformats.org/drawingml/2006/table">
            <a:tbl>
              <a:tblPr firstRow="1" bandRow="1">
                <a:tableStyleId>{5C22544A-7EE6-4342-B048-85BDC9FD1C3A}</a:tableStyleId>
              </a:tblPr>
              <a:tblGrid>
                <a:gridCol w="8942616">
                  <a:extLst>
                    <a:ext uri="{9D8B030D-6E8A-4147-A177-3AD203B41FA5}">
                      <a16:colId xmlns:a16="http://schemas.microsoft.com/office/drawing/2014/main" val="3546461311"/>
                    </a:ext>
                  </a:extLst>
                </a:gridCol>
              </a:tblGrid>
              <a:tr h="321853">
                <a:tc>
                  <a:txBody>
                    <a:bodyPr/>
                    <a:lstStyle/>
                    <a:p>
                      <a:r>
                        <a:rPr lang="en-US" sz="1400" dirty="0" err="1">
                          <a:solidFill>
                            <a:schemeClr val="bg1"/>
                          </a:solidFill>
                          <a:latin typeface="+mn-ea"/>
                          <a:ea typeface="+mn-ea"/>
                        </a:rPr>
                        <a:t>雇用主向け：</a:t>
                      </a:r>
                      <a:r>
                        <a:rPr lang="en-US" sz="1400" dirty="0" err="1" smtClean="0">
                          <a:solidFill>
                            <a:schemeClr val="bg1"/>
                          </a:solidFill>
                          <a:latin typeface="+mn-ea"/>
                          <a:ea typeface="+mn-ea"/>
                        </a:rPr>
                        <a:t>事業再開にあたり全ての企業に求められる</a:t>
                      </a:r>
                      <a:r>
                        <a:rPr lang="ja-JP" altLang="en-US" sz="1400" b="1" dirty="0" smtClean="0">
                          <a:solidFill>
                            <a:schemeClr val="bg1"/>
                          </a:solidFill>
                          <a:latin typeface="+mn-ea"/>
                          <a:ea typeface="+mn-ea"/>
                        </a:rPr>
                        <a:t>必要条件</a:t>
                      </a:r>
                      <a:endParaRPr lang="en-US" sz="1400" b="1" dirty="0">
                        <a:solidFill>
                          <a:schemeClr val="bg1"/>
                        </a:solidFill>
                        <a:latin typeface="+mn-ea"/>
                        <a:ea typeface="+mn-ea"/>
                      </a:endParaRPr>
                    </a:p>
                  </a:txBody>
                  <a:tcPr anchor="ctr"/>
                </a:tc>
                <a:extLst>
                  <a:ext uri="{0D108BD9-81ED-4DB2-BD59-A6C34878D82A}">
                    <a16:rowId xmlns:a16="http://schemas.microsoft.com/office/drawing/2014/main" val="3716970291"/>
                  </a:ext>
                </a:extLst>
              </a:tr>
              <a:tr h="673095">
                <a:tc>
                  <a:txBody>
                    <a:bodyPr/>
                    <a:lstStyle/>
                    <a:p>
                      <a:pPr marL="0" marR="0" indent="0" algn="l" defTabSz="914378" rtl="0" eaLnBrk="1" fontAlgn="auto" latinLnBrk="0" hangingPunct="1">
                        <a:lnSpc>
                          <a:spcPct val="100000"/>
                        </a:lnSpc>
                        <a:spcBef>
                          <a:spcPts val="0"/>
                        </a:spcBef>
                        <a:spcAft>
                          <a:spcPts val="0"/>
                        </a:spcAft>
                        <a:buClrTx/>
                        <a:buSzTx/>
                        <a:buFontTx/>
                        <a:buNone/>
                        <a:tabLst/>
                        <a:defRPr/>
                      </a:pPr>
                      <a:r>
                        <a:rPr lang="en-US" sz="1200" dirty="0">
                          <a:latin typeface="+mn-ea"/>
                          <a:ea typeface="+mn-ea"/>
                        </a:rPr>
                        <a:t>・</a:t>
                      </a:r>
                      <a:r>
                        <a:rPr lang="en-US" sz="1200" dirty="0" err="1">
                          <a:latin typeface="+mn-ea"/>
                          <a:ea typeface="+mn-ea"/>
                        </a:rPr>
                        <a:t>州労働産業局の安全・健康規則・</a:t>
                      </a:r>
                      <a:r>
                        <a:rPr lang="en-US" sz="1200" dirty="0" err="1" smtClean="0">
                          <a:latin typeface="+mn-ea"/>
                          <a:ea typeface="+mn-ea"/>
                        </a:rPr>
                        <a:t>ガイダンスに基づく高水準の保護が</a:t>
                      </a:r>
                      <a:r>
                        <a:rPr lang="ja-JP" altLang="en-US" sz="1200" dirty="0" smtClean="0">
                          <a:latin typeface="+mj-lt"/>
                          <a:ea typeface="+mn-ea"/>
                        </a:rPr>
                        <a:t>認められない</a:t>
                      </a:r>
                      <a:r>
                        <a:rPr lang="en-US" sz="1200" dirty="0" err="1" smtClean="0">
                          <a:latin typeface="+mn-ea"/>
                          <a:ea typeface="+mn-ea"/>
                        </a:rPr>
                        <a:t>限り</a:t>
                      </a:r>
                      <a:r>
                        <a:rPr lang="en-US" sz="1200" dirty="0">
                          <a:latin typeface="+mn-ea"/>
                          <a:ea typeface="+mn-ea"/>
                        </a:rPr>
                        <a:t>、(無料で) </a:t>
                      </a:r>
                      <a:r>
                        <a:rPr lang="en-US" sz="1200" u="sng" dirty="0" err="1">
                          <a:latin typeface="+mn-ea"/>
                          <a:ea typeface="+mn-ea"/>
                        </a:rPr>
                        <a:t>従業員に布のフェイスカバーを提供すること</a:t>
                      </a:r>
                      <a:r>
                        <a:rPr lang="en-US" sz="1200" dirty="0" smtClean="0">
                          <a:latin typeface="+mn-ea"/>
                          <a:ea typeface="+mn-ea"/>
                        </a:rPr>
                        <a:t>。</a:t>
                      </a:r>
                      <a:r>
                        <a:rPr lang="ja-JP" altLang="en-US" sz="1200" dirty="0" smtClean="0">
                          <a:latin typeface="+mn-ea"/>
                          <a:ea typeface="+mn-ea"/>
                        </a:rPr>
                        <a:t>すべての従業員はフェイスカバーを着用すること。その他</a:t>
                      </a:r>
                      <a:r>
                        <a:rPr lang="en-US" sz="1200" dirty="0" err="1" smtClean="0">
                          <a:latin typeface="+mn-ea"/>
                          <a:ea typeface="+mn-ea"/>
                        </a:rPr>
                        <a:t>フェイスカバーに関する詳細は</a:t>
                      </a:r>
                      <a:r>
                        <a:rPr lang="ja-JP" altLang="en-US" sz="1200" dirty="0" smtClean="0">
                          <a:latin typeface="+mn-ea"/>
                          <a:ea typeface="+mn-ea"/>
                        </a:rPr>
                        <a:t>以下</a:t>
                      </a:r>
                      <a:r>
                        <a:rPr lang="en-US" sz="1200" dirty="0" smtClean="0">
                          <a:latin typeface="+mn-ea"/>
                          <a:ea typeface="+mn-ea"/>
                        </a:rPr>
                        <a:t>: </a:t>
                      </a:r>
                      <a:r>
                        <a:rPr lang="en-US" sz="1200" dirty="0">
                          <a:latin typeface="+mn-ea"/>
                          <a:ea typeface="+mn-ea"/>
                          <a:hlinkClick r:id="rId3"/>
                        </a:rPr>
                        <a:t>https://www.lni.wa.gov/agency/_docs/wacoronavirushazardconsiderationsemployers.pdf</a:t>
                      </a:r>
                      <a:endParaRPr lang="en-US" sz="1200" dirty="0">
                        <a:latin typeface="+mn-ea"/>
                        <a:ea typeface="+mn-ea"/>
                      </a:endParaRPr>
                    </a:p>
                  </a:txBody>
                  <a:tcPr anchor="ctr"/>
                </a:tc>
                <a:extLst>
                  <a:ext uri="{0D108BD9-81ED-4DB2-BD59-A6C34878D82A}">
                    <a16:rowId xmlns:a16="http://schemas.microsoft.com/office/drawing/2014/main" val="2344024565"/>
                  </a:ext>
                </a:extLst>
              </a:tr>
              <a:tr h="1834565">
                <a:tc>
                  <a:txBody>
                    <a:bodyPr/>
                    <a:lstStyle/>
                    <a:p>
                      <a:pPr lvl="0"/>
                      <a:r>
                        <a:rPr lang="en-US" sz="1200" dirty="0">
                          <a:latin typeface="+mn-ea"/>
                          <a:ea typeface="+mn-ea"/>
                        </a:rPr>
                        <a:t>・新型コロナ感染症例、感染疑い症例、集団感染、集団感染の疑いの調査および隔離や環境消毒などの感染対策の施行において、</a:t>
                      </a:r>
                      <a:r>
                        <a:rPr lang="en-US" sz="1200" u="sng" dirty="0">
                          <a:latin typeface="+mn-ea"/>
                          <a:ea typeface="+mn-ea"/>
                        </a:rPr>
                        <a:t>州公衆衛生局と協力し、同局による命令と指導に従うこと</a:t>
                      </a:r>
                      <a:r>
                        <a:rPr lang="en-US" sz="1200" dirty="0">
                          <a:latin typeface="+mn-ea"/>
                          <a:ea typeface="+mn-ea"/>
                        </a:rPr>
                        <a:t>。協力とコンプライアンスには、主に以下の事項が含まれる。</a:t>
                      </a:r>
                    </a:p>
                    <a:p>
                      <a:r>
                        <a:rPr lang="ja-JP" altLang="en-US" sz="1200" dirty="0">
                          <a:latin typeface="+mn-ea"/>
                          <a:ea typeface="+mn-ea"/>
                        </a:rPr>
                        <a:t>　</a:t>
                      </a:r>
                      <a:r>
                        <a:rPr lang="en-US" sz="1200" u="sng" dirty="0">
                          <a:latin typeface="+mn-ea"/>
                          <a:ea typeface="+mn-ea"/>
                        </a:rPr>
                        <a:t>１）４時間以内に衛生局へ電話を返すこと</a:t>
                      </a:r>
                      <a:r>
                        <a:rPr lang="en-US" sz="1200" dirty="0">
                          <a:latin typeface="+mn-ea"/>
                          <a:ea typeface="+mn-ea"/>
                        </a:rPr>
                        <a:t>。</a:t>
                      </a:r>
                    </a:p>
                    <a:p>
                      <a:r>
                        <a:rPr lang="ja-JP" altLang="en-US" sz="1200" dirty="0">
                          <a:latin typeface="+mn-ea"/>
                          <a:ea typeface="+mn-ea"/>
                        </a:rPr>
                        <a:t>　</a:t>
                      </a:r>
                      <a:r>
                        <a:rPr lang="en-US" sz="1200" dirty="0">
                          <a:latin typeface="+mn-ea"/>
                          <a:ea typeface="+mn-ea"/>
                        </a:rPr>
                        <a:t>２）</a:t>
                      </a:r>
                      <a:r>
                        <a:rPr lang="en-US" sz="1200" dirty="0" smtClean="0">
                          <a:latin typeface="+mn-ea"/>
                          <a:ea typeface="+mn-ea"/>
                        </a:rPr>
                        <a:t>衛生局担当者と迅速に</a:t>
                      </a:r>
                      <a:r>
                        <a:rPr lang="ja-JP" altLang="en-US" sz="1200" dirty="0" smtClean="0">
                          <a:solidFill>
                            <a:schemeClr val="tx1"/>
                          </a:solidFill>
                          <a:latin typeface="+mn-ea"/>
                          <a:ea typeface="+mn-ea"/>
                        </a:rPr>
                        <a:t>面会し</a:t>
                      </a:r>
                      <a:r>
                        <a:rPr lang="en-US" sz="1200" dirty="0" smtClean="0">
                          <a:solidFill>
                            <a:schemeClr val="tx1"/>
                          </a:solidFill>
                          <a:latin typeface="+mn-ea"/>
                          <a:ea typeface="+mn-ea"/>
                        </a:rPr>
                        <a:t>、</a:t>
                      </a:r>
                      <a:r>
                        <a:rPr lang="en-US" sz="1200" dirty="0" err="1" smtClean="0">
                          <a:solidFill>
                            <a:schemeClr val="tx1"/>
                          </a:solidFill>
                          <a:latin typeface="+mn-ea"/>
                          <a:ea typeface="+mn-ea"/>
                        </a:rPr>
                        <a:t>事業所での感染発症の事実や発生場所の</a:t>
                      </a:r>
                      <a:r>
                        <a:rPr lang="ja-JP" altLang="en-US" sz="1200" dirty="0" smtClean="0">
                          <a:solidFill>
                            <a:schemeClr val="tx1"/>
                          </a:solidFill>
                          <a:latin typeface="+mn-ea"/>
                          <a:ea typeface="+mn-ea"/>
                        </a:rPr>
                        <a:t>特定のための</a:t>
                      </a:r>
                      <a:r>
                        <a:rPr lang="en-US" sz="1200" dirty="0" err="1" smtClean="0">
                          <a:latin typeface="+mn-ea"/>
                          <a:ea typeface="+mn-ea"/>
                        </a:rPr>
                        <a:t>質問に答えること</a:t>
                      </a:r>
                      <a:r>
                        <a:rPr lang="en-US" sz="1200" dirty="0">
                          <a:latin typeface="+mn-ea"/>
                          <a:ea typeface="+mn-ea"/>
                        </a:rPr>
                        <a:t>。</a:t>
                      </a:r>
                    </a:p>
                    <a:p>
                      <a:r>
                        <a:rPr lang="ja-JP" altLang="en-US" sz="1200" dirty="0">
                          <a:latin typeface="+mn-ea"/>
                          <a:ea typeface="+mn-ea"/>
                        </a:rPr>
                        <a:t>　</a:t>
                      </a:r>
                      <a:r>
                        <a:rPr lang="en-US" sz="1200" dirty="0">
                          <a:latin typeface="+mn-ea"/>
                          <a:ea typeface="+mn-ea"/>
                        </a:rPr>
                        <a:t>３）要請があれば、従業員の連絡先およびその他関連書類を提示すること。</a:t>
                      </a:r>
                    </a:p>
                    <a:p>
                      <a:pPr marL="0" marR="0" indent="0" algn="l" defTabSz="914378"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rPr>
                        <a:t>　</a:t>
                      </a:r>
                      <a:r>
                        <a:rPr lang="en-US" sz="1200" dirty="0">
                          <a:latin typeface="+mn-ea"/>
                          <a:ea typeface="+mn-ea"/>
                        </a:rPr>
                        <a:t>４）衛生局担当者による事業所や施設への早急で自由なアクセスを許可すること。また、従業員に対する脅迫や報復なしに、衛生局担当者による従業員へのアクセスを許可すること。</a:t>
                      </a:r>
                    </a:p>
                    <a:p>
                      <a:pPr marL="0" marR="0" indent="0" algn="l" defTabSz="914378"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rPr>
                        <a:t>　</a:t>
                      </a:r>
                      <a:r>
                        <a:rPr lang="en-US" sz="1200" dirty="0">
                          <a:latin typeface="+mn-ea"/>
                          <a:ea typeface="+mn-ea"/>
                        </a:rPr>
                        <a:t>５）検査や感染拡大対策についての公衆衛生推奨事項に従うこと。</a:t>
                      </a:r>
                    </a:p>
                    <a:p>
                      <a:pPr marL="0" marR="0" lvl="0" indent="0" algn="l" defTabSz="914378"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rPr>
                        <a:t>　</a:t>
                      </a:r>
                      <a:r>
                        <a:rPr lang="en-US" sz="1200" dirty="0">
                          <a:latin typeface="+mn-ea"/>
                          <a:ea typeface="+mn-ea"/>
                        </a:rPr>
                        <a:t>６）公衆衛生に関するやり取りにおいて、敬意を払い、</a:t>
                      </a:r>
                      <a:r>
                        <a:rPr lang="en-US" sz="1200" dirty="0" smtClean="0">
                          <a:latin typeface="+mn-ea"/>
                          <a:ea typeface="+mn-ea"/>
                        </a:rPr>
                        <a:t>かつ</a:t>
                      </a:r>
                      <a:r>
                        <a:rPr lang="ja-JP" altLang="en-US" sz="1200" dirty="0" smtClean="0">
                          <a:latin typeface="+mn-ea"/>
                          <a:ea typeface="+mn-ea"/>
                        </a:rPr>
                        <a:t>生産的な</a:t>
                      </a:r>
                      <a:r>
                        <a:rPr lang="en-US" sz="1200" dirty="0" err="1" smtClean="0">
                          <a:latin typeface="+mn-ea"/>
                          <a:ea typeface="+mn-ea"/>
                        </a:rPr>
                        <a:t>対話</a:t>
                      </a:r>
                      <a:r>
                        <a:rPr lang="ja-JP" altLang="en-US" sz="1200" dirty="0" smtClean="0">
                          <a:solidFill>
                            <a:schemeClr val="tx1"/>
                          </a:solidFill>
                          <a:latin typeface="+mn-ea"/>
                          <a:ea typeface="+mn-ea"/>
                        </a:rPr>
                        <a:t>を</a:t>
                      </a:r>
                      <a:r>
                        <a:rPr lang="en-US" sz="1200" dirty="0" err="1" smtClean="0">
                          <a:latin typeface="+mn-ea"/>
                          <a:ea typeface="+mn-ea"/>
                        </a:rPr>
                        <a:t>すること</a:t>
                      </a:r>
                      <a:r>
                        <a:rPr lang="en-US" sz="1200" dirty="0">
                          <a:latin typeface="+mn-ea"/>
                          <a:ea typeface="+mn-ea"/>
                        </a:rPr>
                        <a:t>。</a:t>
                      </a:r>
                    </a:p>
                  </a:txBody>
                  <a:tcPr anchor="ctr"/>
                </a:tc>
                <a:extLst>
                  <a:ext uri="{0D108BD9-81ED-4DB2-BD59-A6C34878D82A}">
                    <a16:rowId xmlns:a16="http://schemas.microsoft.com/office/drawing/2014/main" val="3350334842"/>
                  </a:ext>
                </a:extLst>
              </a:tr>
            </a:tbl>
          </a:graphicData>
        </a:graphic>
      </p:graphicFrame>
      <p:sp>
        <p:nvSpPr>
          <p:cNvPr id="11" name="TextBox 10">
            <a:extLst>
              <a:ext uri="{FF2B5EF4-FFF2-40B4-BE49-F238E27FC236}">
                <a16:creationId xmlns:a16="http://schemas.microsoft.com/office/drawing/2014/main" id="{9469F56D-5529-A14A-A3AE-226B4EE785E5}"/>
              </a:ext>
            </a:extLst>
          </p:cNvPr>
          <p:cNvSpPr txBox="1"/>
          <p:nvPr/>
        </p:nvSpPr>
        <p:spPr>
          <a:xfrm>
            <a:off x="54423" y="3383252"/>
            <a:ext cx="8926287" cy="338554"/>
          </a:xfrm>
          <a:prstGeom prst="rect">
            <a:avLst/>
          </a:prstGeom>
          <a:noFill/>
        </p:spPr>
        <p:txBody>
          <a:bodyPr wrap="square" rtlCol="0" anchor="ctr">
            <a:spAutoFit/>
          </a:bodyPr>
          <a:lstStyle/>
          <a:p>
            <a:r>
              <a:rPr lang="en-US" sz="1600" dirty="0"/>
              <a:t>どのフェーズにおいても、雇用主は以下の指導や要求の遵守が求められている。</a:t>
            </a:r>
          </a:p>
        </p:txBody>
      </p:sp>
      <p:sp>
        <p:nvSpPr>
          <p:cNvPr id="12" name="Rectangle 11">
            <a:extLst>
              <a:ext uri="{FF2B5EF4-FFF2-40B4-BE49-F238E27FC236}">
                <a16:creationId xmlns:a16="http://schemas.microsoft.com/office/drawing/2014/main" id="{B709B9E7-9177-0146-BFB6-AB23D52E96EF}"/>
              </a:ext>
            </a:extLst>
          </p:cNvPr>
          <p:cNvSpPr/>
          <p:nvPr/>
        </p:nvSpPr>
        <p:spPr>
          <a:xfrm>
            <a:off x="9206404" y="361924"/>
            <a:ext cx="1175657" cy="246221"/>
          </a:xfrm>
          <a:prstGeom prst="rect">
            <a:avLst/>
          </a:prstGeom>
        </p:spPr>
        <p:txBody>
          <a:bodyPr wrap="square">
            <a:spAutoFit/>
          </a:bodyPr>
          <a:lstStyle/>
          <a:p>
            <a:r>
              <a:rPr kumimoji="1" lang="ja-JP" altLang="en-US" sz="1000" dirty="0"/>
              <a:t>（</a:t>
            </a:r>
            <a:r>
              <a:rPr kumimoji="1" lang="en-US" altLang="ja-JP" sz="1000" dirty="0"/>
              <a:t>8</a:t>
            </a:r>
            <a:r>
              <a:rPr kumimoji="1" lang="ja-JP" altLang="en-US" sz="1000" dirty="0"/>
              <a:t>月</a:t>
            </a:r>
            <a:r>
              <a:rPr kumimoji="1" lang="en-US" altLang="ja-JP" sz="1000" dirty="0"/>
              <a:t>20</a:t>
            </a:r>
            <a:r>
              <a:rPr kumimoji="1" lang="ja-JP" altLang="en-US" sz="1000" dirty="0"/>
              <a:t>日時点）</a:t>
            </a:r>
          </a:p>
        </p:txBody>
      </p:sp>
      <p:sp>
        <p:nvSpPr>
          <p:cNvPr id="8" name="タイトル 1"/>
          <p:cNvSpPr txBox="1">
            <a:spLocks/>
          </p:cNvSpPr>
          <p:nvPr/>
        </p:nvSpPr>
        <p:spPr>
          <a:xfrm>
            <a:off x="20379" y="-13855"/>
            <a:ext cx="9079345" cy="471055"/>
          </a:xfrm>
          <a:prstGeom prst="rect">
            <a:avLst/>
          </a:prstGeom>
        </p:spPr>
        <p:txBody>
          <a:bodyPr vert="horz" lIns="91440" tIns="45720" rIns="91440" bIns="45720" rtlCol="0" anchor="t">
            <a:normAutofit/>
          </a:bodyPr>
          <a:lstStyle>
            <a:lvl1pPr algn="l" defTabSz="914378"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ja-JP" sz="2400" b="1" dirty="0" smtClean="0">
                <a:latin typeface="メイリオ" panose="020B0604030504040204" pitchFamily="50" charset="-128"/>
                <a:ea typeface="メイリオ" panose="020B0604030504040204" pitchFamily="50" charset="-128"/>
                <a:hlinkClick r:id="rId4"/>
              </a:rPr>
              <a:t>ワシントン州活動再開計画</a:t>
            </a:r>
            <a:r>
              <a:rPr lang="ja-JP" altLang="ja-JP" sz="2400" b="1" dirty="0" smtClean="0">
                <a:latin typeface="メイリオ" panose="020B0604030504040204" pitchFamily="50" charset="-128"/>
                <a:ea typeface="メイリオ" panose="020B0604030504040204" pitchFamily="50" charset="-128"/>
              </a:rPr>
              <a:t>（”</a:t>
            </a:r>
            <a:r>
              <a:rPr lang="en-US" altLang="ja-JP" sz="2400" b="1" dirty="0" smtClean="0">
                <a:latin typeface="メイリオ" panose="020B0604030504040204" pitchFamily="50" charset="-128"/>
                <a:ea typeface="メイリオ" panose="020B0604030504040204" pitchFamily="50" charset="-128"/>
              </a:rPr>
              <a:t>Safe Start” </a:t>
            </a:r>
            <a:r>
              <a:rPr lang="ja-JP" altLang="ja-JP" sz="2400" b="1" dirty="0" smtClean="0">
                <a:latin typeface="メイリオ" panose="020B0604030504040204" pitchFamily="50" charset="-128"/>
                <a:ea typeface="メイリオ" panose="020B0604030504040204" pitchFamily="50" charset="-128"/>
              </a:rPr>
              <a:t>プラン）の</a:t>
            </a:r>
            <a:r>
              <a:rPr lang="ja-JP" altLang="en-US" sz="2400" b="1" dirty="0" smtClean="0">
                <a:latin typeface="メイリオ" panose="020B0604030504040204" pitchFamily="50" charset="-128"/>
                <a:ea typeface="メイリオ" panose="020B0604030504040204" pitchFamily="50" charset="-128"/>
              </a:rPr>
              <a:t>概要</a:t>
            </a:r>
            <a:endParaRPr lang="ja-JP" altLang="en-US" sz="2400" b="1" dirty="0">
              <a:latin typeface="メイリオ" panose="020B0604030504040204" pitchFamily="50" charset="-128"/>
              <a:ea typeface="メイリオ" panose="020B0604030504040204" pitchFamily="50" charset="-128"/>
            </a:endParaRPr>
          </a:p>
        </p:txBody>
      </p:sp>
      <p:sp>
        <p:nvSpPr>
          <p:cNvPr id="10" name="Rectangle 4">
            <a:extLst>
              <a:ext uri="{FF2B5EF4-FFF2-40B4-BE49-F238E27FC236}">
                <a16:creationId xmlns:a16="http://schemas.microsoft.com/office/drawing/2014/main" id="{E2EF42DE-A362-A044-9002-9E8C99691CD8}"/>
              </a:ext>
            </a:extLst>
          </p:cNvPr>
          <p:cNvSpPr/>
          <p:nvPr/>
        </p:nvSpPr>
        <p:spPr>
          <a:xfrm>
            <a:off x="195943" y="6542317"/>
            <a:ext cx="8948057" cy="246221"/>
          </a:xfrm>
          <a:prstGeom prst="rect">
            <a:avLst/>
          </a:prstGeom>
        </p:spPr>
        <p:txBody>
          <a:bodyPr wrap="square">
            <a:spAutoFit/>
          </a:bodyPr>
          <a:lstStyle/>
          <a:p>
            <a:r>
              <a:rPr lang="en-US" sz="1000" dirty="0"/>
              <a:t>出典:ワシントン州政府安全再開計画 </a:t>
            </a:r>
            <a:r>
              <a:rPr lang="en-US" sz="1000" dirty="0">
                <a:hlinkClick r:id="rId4"/>
              </a:rPr>
              <a:t>https://www.governor.wa.gov/sites/default/files/SafeStartPhasedReopening.pdf?utm_medium=email&amp;utm_source=govdelivery</a:t>
            </a:r>
            <a:endParaRPr lang="en-US" sz="1000" dirty="0"/>
          </a:p>
        </p:txBody>
      </p:sp>
      <p:sp>
        <p:nvSpPr>
          <p:cNvPr id="2" name="スライド番号プレースホルダー 1"/>
          <p:cNvSpPr>
            <a:spLocks noGrp="1"/>
          </p:cNvSpPr>
          <p:nvPr>
            <p:ph type="sldNum" sz="quarter" idx="12"/>
          </p:nvPr>
        </p:nvSpPr>
        <p:spPr/>
        <p:txBody>
          <a:bodyPr/>
          <a:lstStyle/>
          <a:p>
            <a:fld id="{C4A177BC-F50E-45AC-9DBC-5FEB2A373AE3}" type="slidenum">
              <a:rPr kumimoji="1" lang="ja-JP" altLang="en-US" smtClean="0"/>
              <a:t>6</a:t>
            </a:fld>
            <a:endParaRPr kumimoji="1" lang="ja-JP" altLang="en-US" dirty="0"/>
          </a:p>
        </p:txBody>
      </p:sp>
    </p:spTree>
    <p:extLst>
      <p:ext uri="{BB962C8B-B14F-4D97-AF65-F5344CB8AC3E}">
        <p14:creationId xmlns:p14="http://schemas.microsoft.com/office/powerpoint/2010/main" val="46143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7E289C92-DBAA-C84A-B602-DD1080D87A9D}"/>
              </a:ext>
            </a:extLst>
          </p:cNvPr>
          <p:cNvGraphicFramePr>
            <a:graphicFrameLocks noGrp="1"/>
          </p:cNvGraphicFramePr>
          <p:nvPr>
            <p:ph idx="1"/>
            <p:extLst>
              <p:ext uri="{D42A27DB-BD31-4B8C-83A1-F6EECF244321}">
                <p14:modId xmlns:p14="http://schemas.microsoft.com/office/powerpoint/2010/main" val="29152637"/>
              </p:ext>
            </p:extLst>
          </p:nvPr>
        </p:nvGraphicFramePr>
        <p:xfrm>
          <a:off x="59000" y="216820"/>
          <a:ext cx="9036000" cy="6372558"/>
        </p:xfrm>
        <a:graphic>
          <a:graphicData uri="http://schemas.openxmlformats.org/drawingml/2006/table">
            <a:tbl>
              <a:tblPr firstRow="1" bandRow="1">
                <a:tableStyleId>{5C22544A-7EE6-4342-B048-85BDC9FD1C3A}</a:tableStyleId>
              </a:tblPr>
              <a:tblGrid>
                <a:gridCol w="9036000">
                  <a:extLst>
                    <a:ext uri="{9D8B030D-6E8A-4147-A177-3AD203B41FA5}">
                      <a16:colId xmlns:a16="http://schemas.microsoft.com/office/drawing/2014/main" val="2851422374"/>
                    </a:ext>
                  </a:extLst>
                </a:gridCol>
              </a:tblGrid>
              <a:tr h="372446">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en-US" sz="1400" dirty="0" err="1">
                          <a:solidFill>
                            <a:schemeClr val="bg1"/>
                          </a:solidFill>
                          <a:latin typeface="+mn-ea"/>
                          <a:ea typeface="+mn-ea"/>
                        </a:rPr>
                        <a:t>雇用主向け：</a:t>
                      </a:r>
                      <a:r>
                        <a:rPr lang="en-US" sz="1400" dirty="0" err="1" smtClean="0">
                          <a:solidFill>
                            <a:schemeClr val="bg1"/>
                          </a:solidFill>
                          <a:latin typeface="+mn-ea"/>
                          <a:ea typeface="+mn-ea"/>
                        </a:rPr>
                        <a:t>事業再開にあたり全ての企業に求められる</a:t>
                      </a:r>
                      <a:r>
                        <a:rPr lang="ja-JP" altLang="en-US" sz="1400" dirty="0" smtClean="0">
                          <a:solidFill>
                            <a:schemeClr val="bg1"/>
                          </a:solidFill>
                          <a:latin typeface="+mn-ea"/>
                          <a:ea typeface="+mn-ea"/>
                        </a:rPr>
                        <a:t>必要要件</a:t>
                      </a:r>
                      <a:r>
                        <a:rPr lang="en-US" sz="1400" dirty="0" smtClean="0">
                          <a:solidFill>
                            <a:schemeClr val="bg1"/>
                          </a:solidFill>
                          <a:latin typeface="+mn-ea"/>
                          <a:ea typeface="+mn-ea"/>
                        </a:rPr>
                        <a:t>（</a:t>
                      </a:r>
                      <a:r>
                        <a:rPr lang="en-US" sz="1400" dirty="0">
                          <a:solidFill>
                            <a:schemeClr val="bg1"/>
                          </a:solidFill>
                          <a:latin typeface="+mn-ea"/>
                          <a:ea typeface="+mn-ea"/>
                        </a:rPr>
                        <a:t>続き）</a:t>
                      </a:r>
                    </a:p>
                  </a:txBody>
                  <a:tcPr anchor="ctr"/>
                </a:tc>
                <a:extLst>
                  <a:ext uri="{0D108BD9-81ED-4DB2-BD59-A6C34878D82A}">
                    <a16:rowId xmlns:a16="http://schemas.microsoft.com/office/drawing/2014/main" val="844133504"/>
                  </a:ext>
                </a:extLst>
              </a:tr>
              <a:tr h="559522">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en-US" sz="1200" dirty="0">
                          <a:latin typeface="+mn-ea"/>
                          <a:ea typeface="+mn-ea"/>
                        </a:rPr>
                        <a:t>・雇用者は</a:t>
                      </a:r>
                      <a:r>
                        <a:rPr lang="en-US" sz="1200" u="sng" dirty="0">
                          <a:latin typeface="+mn-ea"/>
                          <a:ea typeface="+mn-ea"/>
                        </a:rPr>
                        <a:t>職場でコロナウイルス感染の拡大が疑われる場合</a:t>
                      </a:r>
                      <a:r>
                        <a:rPr lang="en-US" sz="1200" dirty="0">
                          <a:latin typeface="+mn-ea"/>
                          <a:ea typeface="+mn-ea"/>
                        </a:rPr>
                        <a:t>、または</a:t>
                      </a:r>
                      <a:r>
                        <a:rPr lang="en-US" sz="1200" u="sng" dirty="0">
                          <a:latin typeface="+mn-ea"/>
                          <a:ea typeface="+mn-ea"/>
                        </a:rPr>
                        <a:t>１４日以内に２人以上の従業員がコロナウイルスの症状発症・感染を確認した場合</a:t>
                      </a:r>
                      <a:r>
                        <a:rPr lang="en-US" sz="1200" dirty="0">
                          <a:latin typeface="+mn-ea"/>
                          <a:ea typeface="+mn-ea"/>
                        </a:rPr>
                        <a:t>、</a:t>
                      </a:r>
                      <a:r>
                        <a:rPr lang="en-US" sz="1200" u="sng" dirty="0">
                          <a:latin typeface="+mn-ea"/>
                          <a:ea typeface="+mn-ea"/>
                        </a:rPr>
                        <a:t>２４時間以内に地方保健局へ通知すること</a:t>
                      </a:r>
                      <a:r>
                        <a:rPr lang="en-US" sz="1200" dirty="0">
                          <a:latin typeface="+mn-ea"/>
                          <a:ea typeface="+mn-ea"/>
                        </a:rPr>
                        <a:t>。</a:t>
                      </a:r>
                    </a:p>
                  </a:txBody>
                  <a:tcPr anchor="ctr"/>
                </a:tc>
                <a:extLst>
                  <a:ext uri="{0D108BD9-81ED-4DB2-BD59-A6C34878D82A}">
                    <a16:rowId xmlns:a16="http://schemas.microsoft.com/office/drawing/2014/main" val="1677642999"/>
                  </a:ext>
                </a:extLst>
              </a:tr>
              <a:tr h="832831">
                <a:tc>
                  <a:txBody>
                    <a:bodyPr/>
                    <a:lstStyle/>
                    <a:p>
                      <a:pPr marL="0" marR="0" indent="0" algn="l" defTabSz="914378" rtl="0" eaLnBrk="1" fontAlgn="auto" latinLnBrk="0" hangingPunct="1">
                        <a:lnSpc>
                          <a:spcPct val="100000"/>
                        </a:lnSpc>
                        <a:spcBef>
                          <a:spcPts val="0"/>
                        </a:spcBef>
                        <a:spcAft>
                          <a:spcPts val="0"/>
                        </a:spcAft>
                        <a:buClrTx/>
                        <a:buSzTx/>
                        <a:buFontTx/>
                        <a:buNone/>
                        <a:tabLst/>
                        <a:defRPr/>
                      </a:pPr>
                      <a:r>
                        <a:rPr lang="en-US" sz="1200" dirty="0">
                          <a:latin typeface="+mn-ea"/>
                          <a:ea typeface="+mn-ea"/>
                        </a:rPr>
                        <a:t>・</a:t>
                      </a:r>
                      <a:r>
                        <a:rPr kumimoji="1" lang="ja-JP" altLang="en-US" sz="1200" u="sng" kern="1200" dirty="0" smtClean="0">
                          <a:solidFill>
                            <a:schemeClr val="dk1"/>
                          </a:solidFill>
                          <a:effectLst/>
                          <a:latin typeface="+mn-ea"/>
                          <a:ea typeface="+mn-ea"/>
                          <a:cs typeface="+mn-cs"/>
                        </a:rPr>
                        <a:t>連邦法や</a:t>
                      </a:r>
                      <a:r>
                        <a:rPr kumimoji="1" lang="ja-JP" altLang="en-US" sz="1200" u="sng" kern="1200" dirty="0">
                          <a:solidFill>
                            <a:schemeClr val="dk1"/>
                          </a:solidFill>
                          <a:effectLst/>
                          <a:latin typeface="+mn-ea"/>
                          <a:ea typeface="+mn-ea"/>
                          <a:cs typeface="+mn-cs"/>
                        </a:rPr>
                        <a:t>州法に従って安全かつ健康に配慮した設備に保つこと</a:t>
                      </a:r>
                      <a:r>
                        <a:rPr kumimoji="1" lang="ja-JP" altLang="en-US" sz="1200" kern="1200" dirty="0">
                          <a:solidFill>
                            <a:schemeClr val="dk1"/>
                          </a:solidFill>
                          <a:effectLst/>
                          <a:latin typeface="+mn-ea"/>
                          <a:ea typeface="+mn-ea"/>
                          <a:cs typeface="+mn-cs"/>
                        </a:rPr>
                        <a:t>、自宅待機に</a:t>
                      </a:r>
                      <a:r>
                        <a:rPr kumimoji="1" lang="ja-JP" altLang="en-US" sz="1200" u="none" kern="1200" dirty="0">
                          <a:solidFill>
                            <a:schemeClr val="dk1"/>
                          </a:solidFill>
                          <a:effectLst/>
                          <a:latin typeface="+mn-ea"/>
                          <a:ea typeface="+mn-ea"/>
                          <a:cs typeface="+mn-cs"/>
                        </a:rPr>
                        <a:t>係る</a:t>
                      </a:r>
                      <a:r>
                        <a:rPr kumimoji="1" lang="ja-JP" altLang="en-US" sz="1200" u="none" kern="1200" dirty="0">
                          <a:solidFill>
                            <a:schemeClr val="tx1"/>
                          </a:solidFill>
                          <a:effectLst/>
                          <a:latin typeface="+mn-ea"/>
                          <a:ea typeface="+mn-ea"/>
                          <a:cs typeface="+mn-cs"/>
                          <a:hlinkClick r:id="rId3">
                            <a:extLst>
                              <a:ext uri="{A12FA001-AC4F-418D-AE19-62706E023703}">
                                <ahyp:hlinkClr xmlns="" xmlns:ahyp="http://schemas.microsoft.com/office/drawing/2018/hyperlinkcolor" val="tx"/>
                              </a:ext>
                            </a:extLst>
                          </a:hlinkClick>
                        </a:rPr>
                        <a:t>州知事宣言（</a:t>
                      </a:r>
                      <a:r>
                        <a:rPr kumimoji="1" lang="en-US" sz="1200" u="none" kern="1200" dirty="0">
                          <a:solidFill>
                            <a:schemeClr val="tx1"/>
                          </a:solidFill>
                          <a:effectLst/>
                          <a:latin typeface="+mn-ea"/>
                          <a:ea typeface="+mn-ea"/>
                          <a:cs typeface="+mn-cs"/>
                          <a:hlinkClick r:id="rId3">
                            <a:extLst>
                              <a:ext uri="{A12FA001-AC4F-418D-AE19-62706E023703}">
                                <ahyp:hlinkClr xmlns="" xmlns:ahyp="http://schemas.microsoft.com/office/drawing/2018/hyperlinkcolor" val="tx"/>
                              </a:ext>
                            </a:extLst>
                          </a:hlinkClick>
                        </a:rPr>
                        <a:t>20-25</a:t>
                      </a:r>
                      <a:r>
                        <a:rPr kumimoji="1" lang="ja-JP" altLang="en-US" sz="1200" u="none" kern="1200" dirty="0">
                          <a:solidFill>
                            <a:schemeClr val="tx1"/>
                          </a:solidFill>
                          <a:effectLst/>
                          <a:latin typeface="+mn-ea"/>
                          <a:ea typeface="+mn-ea"/>
                          <a:cs typeface="+mn-cs"/>
                          <a:hlinkClick r:id="rId3">
                            <a:extLst>
                              <a:ext uri="{A12FA001-AC4F-418D-AE19-62706E023703}">
                                <ahyp:hlinkClr xmlns="" xmlns:ahyp="http://schemas.microsoft.com/office/drawing/2018/hyperlinkcolor" val="tx"/>
                              </a:ext>
                            </a:extLst>
                          </a:hlinkClick>
                        </a:rPr>
                        <a:t>）</a:t>
                      </a:r>
                      <a:r>
                        <a:rPr kumimoji="1" lang="ja-JP" altLang="en-US" sz="1200" u="none" kern="1200" dirty="0">
                          <a:solidFill>
                            <a:schemeClr val="tx1"/>
                          </a:solidFill>
                          <a:effectLst/>
                          <a:latin typeface="+mn-ea"/>
                          <a:ea typeface="+mn-ea"/>
                          <a:cs typeface="+mn-cs"/>
                        </a:rPr>
                        <a:t>で</a:t>
                      </a:r>
                      <a:r>
                        <a:rPr kumimoji="1" lang="ja-JP" altLang="en-US" sz="1200" u="none" kern="1200" dirty="0">
                          <a:solidFill>
                            <a:schemeClr val="dk1"/>
                          </a:solidFill>
                          <a:effectLst/>
                          <a:latin typeface="+mn-ea"/>
                          <a:ea typeface="+mn-ea"/>
                          <a:cs typeface="+mn-cs"/>
                        </a:rPr>
                        <a:t>触れられた</a:t>
                      </a:r>
                      <a:r>
                        <a:rPr kumimoji="1" lang="ja-JP" altLang="en-US" sz="1200" kern="1200" dirty="0">
                          <a:solidFill>
                            <a:schemeClr val="dk1"/>
                          </a:solidFill>
                          <a:effectLst/>
                          <a:latin typeface="+mn-ea"/>
                          <a:ea typeface="+mn-ea"/>
                          <a:cs typeface="+mn-cs"/>
                        </a:rPr>
                        <a:t>コロナ禍での職場毎の安全手順に従うこと。更に、すべての修正や延長</a:t>
                      </a:r>
                      <a:r>
                        <a:rPr kumimoji="1" lang="ja-JP" altLang="en-US" sz="1200" u="none" kern="1200" dirty="0">
                          <a:solidFill>
                            <a:schemeClr val="tx1"/>
                          </a:solidFill>
                          <a:effectLst/>
                          <a:latin typeface="+mn-ea"/>
                          <a:ea typeface="+mn-ea"/>
                          <a:cs typeface="+mn-cs"/>
                        </a:rPr>
                        <a:t>事項、</a:t>
                      </a:r>
                      <a:r>
                        <a:rPr lang="en-US" sz="1200" u="none" dirty="0">
                          <a:solidFill>
                            <a:schemeClr val="tx1"/>
                          </a:solidFill>
                          <a:effectLst/>
                          <a:latin typeface="+mn-ea"/>
                          <a:ea typeface="+mn-ea"/>
                          <a:hlinkClick r:id="rId4">
                            <a:extLst>
                              <a:ext uri="{A12FA001-AC4F-418D-AE19-62706E023703}">
                                <ahyp:hlinkClr xmlns="" xmlns:ahyp="http://schemas.microsoft.com/office/drawing/2018/hyperlinkcolor" val="tx"/>
                              </a:ext>
                            </a:extLst>
                          </a:hlinkClick>
                        </a:rPr>
                        <a:t>WAC 296-800-14035</a:t>
                      </a:r>
                      <a:r>
                        <a:rPr lang="en-US" sz="1200" u="none" dirty="0">
                          <a:solidFill>
                            <a:schemeClr val="tx1"/>
                          </a:solidFill>
                          <a:effectLst/>
                          <a:latin typeface="+mn-ea"/>
                          <a:ea typeface="+mn-ea"/>
                        </a:rPr>
                        <a:t>、</a:t>
                      </a:r>
                      <a:r>
                        <a:rPr kumimoji="1" lang="ja-JP" altLang="en-US" sz="1200" u="none" kern="1200" dirty="0">
                          <a:solidFill>
                            <a:schemeClr val="tx1"/>
                          </a:solidFill>
                          <a:effectLst/>
                          <a:latin typeface="+mn-ea"/>
                          <a:ea typeface="+mn-ea"/>
                          <a:cs typeface="+mn-cs"/>
                        </a:rPr>
                        <a:t>州労働産業局：</a:t>
                      </a:r>
                      <a:r>
                        <a:rPr kumimoji="1" lang="ja-JP" altLang="en-US" sz="1200" u="none" kern="1200" dirty="0">
                          <a:solidFill>
                            <a:schemeClr val="tx1"/>
                          </a:solidFill>
                          <a:effectLst/>
                          <a:latin typeface="+mn-ea"/>
                          <a:ea typeface="+mn-ea"/>
                          <a:cs typeface="+mn-cs"/>
                          <a:hlinkClick r:id="rId5">
                            <a:extLst>
                              <a:ext uri="{A12FA001-AC4F-418D-AE19-62706E023703}">
                                <ahyp:hlinkClr xmlns="" xmlns:ahyp="http://schemas.microsoft.com/office/drawing/2018/hyperlinkcolor" val="tx"/>
                              </a:ext>
                            </a:extLst>
                          </a:hlinkClick>
                        </a:rPr>
                        <a:t>一般的な必要条件と職場向け防護策ページ</a:t>
                      </a:r>
                      <a:r>
                        <a:rPr kumimoji="1" lang="ja-JP" altLang="en-US" sz="1200" u="none" kern="1200" dirty="0">
                          <a:solidFill>
                            <a:schemeClr val="tx1"/>
                          </a:solidFill>
                          <a:effectLst/>
                          <a:latin typeface="+mn-ea"/>
                          <a:ea typeface="+mn-ea"/>
                          <a:cs typeface="+mn-cs"/>
                        </a:rPr>
                        <a:t>と州保健局：</a:t>
                      </a:r>
                      <a:r>
                        <a:rPr kumimoji="1" lang="ja-JP" altLang="en-US" sz="1200" u="none" kern="1200" dirty="0">
                          <a:solidFill>
                            <a:schemeClr val="tx1"/>
                          </a:solidFill>
                          <a:effectLst/>
                          <a:latin typeface="+mn-ea"/>
                          <a:ea typeface="+mn-ea"/>
                          <a:cs typeface="+mn-cs"/>
                          <a:hlinkClick r:id="rId6">
                            <a:extLst>
                              <a:ext uri="{A12FA001-AC4F-418D-AE19-62706E023703}">
                                <ahyp:hlinkClr xmlns="" xmlns:ahyp="http://schemas.microsoft.com/office/drawing/2018/hyperlinkcolor" val="tx"/>
                              </a:ext>
                            </a:extLst>
                          </a:hlinkClick>
                        </a:rPr>
                        <a:t>職場・従業員向けリソースと推奨ページ</a:t>
                      </a:r>
                      <a:r>
                        <a:rPr kumimoji="1" lang="ja-JP" altLang="en-US" sz="1200" u="none" kern="1200" dirty="0">
                          <a:solidFill>
                            <a:schemeClr val="tx1"/>
                          </a:solidFill>
                          <a:effectLst/>
                          <a:latin typeface="+mn-ea"/>
                          <a:ea typeface="+mn-ea"/>
                          <a:cs typeface="+mn-cs"/>
                        </a:rPr>
                        <a:t>を</a:t>
                      </a:r>
                      <a:r>
                        <a:rPr kumimoji="1" lang="ja-JP" altLang="en-US" sz="1200" u="none" kern="1200" dirty="0">
                          <a:solidFill>
                            <a:schemeClr val="dk1"/>
                          </a:solidFill>
                          <a:effectLst/>
                          <a:latin typeface="+mn-ea"/>
                          <a:ea typeface="+mn-ea"/>
                          <a:cs typeface="+mn-cs"/>
                        </a:rPr>
                        <a:t>含む、</a:t>
                      </a:r>
                      <a:r>
                        <a:rPr kumimoji="1" lang="ja-JP" altLang="en-US" sz="1200" u="sng" kern="1200" dirty="0">
                          <a:solidFill>
                            <a:schemeClr val="dk1"/>
                          </a:solidFill>
                          <a:effectLst/>
                          <a:latin typeface="+mn-ea"/>
                          <a:ea typeface="+mn-ea"/>
                          <a:cs typeface="+mn-cs"/>
                        </a:rPr>
                        <a:t>州労働産業局</a:t>
                      </a:r>
                      <a:r>
                        <a:rPr kumimoji="1" lang="ja-JP" altLang="en-US" sz="1200" u="sng" kern="1200" dirty="0" smtClean="0">
                          <a:solidFill>
                            <a:schemeClr val="dk1"/>
                          </a:solidFill>
                          <a:effectLst/>
                          <a:latin typeface="+mn-ea"/>
                          <a:ea typeface="+mn-ea"/>
                          <a:cs typeface="+mn-cs"/>
                        </a:rPr>
                        <a:t>のガイダンス</a:t>
                      </a:r>
                      <a:r>
                        <a:rPr kumimoji="1" lang="ja-JP" altLang="en-US" sz="1200" u="sng" kern="1200" dirty="0">
                          <a:solidFill>
                            <a:schemeClr val="dk1"/>
                          </a:solidFill>
                          <a:effectLst/>
                          <a:latin typeface="+mn-ea"/>
                          <a:ea typeface="+mn-ea"/>
                          <a:cs typeface="+mn-cs"/>
                        </a:rPr>
                        <a:t>や規則・規制に従うこと</a:t>
                      </a:r>
                      <a:r>
                        <a:rPr kumimoji="1" lang="ja-JP" altLang="en-US" sz="1200" u="none" kern="1200" dirty="0">
                          <a:solidFill>
                            <a:schemeClr val="dk1"/>
                          </a:solidFill>
                          <a:effectLst/>
                          <a:latin typeface="+mn-ea"/>
                          <a:ea typeface="+mn-ea"/>
                          <a:cs typeface="+mn-cs"/>
                        </a:rPr>
                        <a:t>。</a:t>
                      </a:r>
                      <a:endParaRPr lang="en-US" sz="1200" u="none" dirty="0">
                        <a:effectLst/>
                        <a:latin typeface="+mn-ea"/>
                        <a:ea typeface="+mn-ea"/>
                      </a:endParaRPr>
                    </a:p>
                  </a:txBody>
                  <a:tcPr anchor="ctr"/>
                </a:tc>
                <a:extLst>
                  <a:ext uri="{0D108BD9-81ED-4DB2-BD59-A6C34878D82A}">
                    <a16:rowId xmlns:a16="http://schemas.microsoft.com/office/drawing/2014/main" val="3065130108"/>
                  </a:ext>
                </a:extLst>
              </a:tr>
              <a:tr h="335200">
                <a:tc>
                  <a:txBody>
                    <a:bodyPr/>
                    <a:lstStyle/>
                    <a:p>
                      <a:r>
                        <a:rPr lang="en-US" sz="1200" dirty="0">
                          <a:latin typeface="+mn-ea"/>
                          <a:ea typeface="+mn-ea"/>
                        </a:rPr>
                        <a:t>・</a:t>
                      </a:r>
                      <a:r>
                        <a:rPr kumimoji="1" lang="ja-JP" altLang="en-US" sz="1200" kern="1200" dirty="0">
                          <a:solidFill>
                            <a:schemeClr val="dk1"/>
                          </a:solidFill>
                          <a:effectLst/>
                          <a:latin typeface="+mn-ea"/>
                          <a:ea typeface="+mn-ea"/>
                          <a:cs typeface="+mn-cs"/>
                        </a:rPr>
                        <a:t>労働者に対し、理解できる言語で、コロナ感染症、どのように感染を防ぐか、</a:t>
                      </a:r>
                      <a:r>
                        <a:rPr kumimoji="1" lang="ja-JP" altLang="en-US" sz="1200" u="sng" kern="1200" dirty="0">
                          <a:solidFill>
                            <a:schemeClr val="dk1"/>
                          </a:solidFill>
                          <a:effectLst/>
                          <a:latin typeface="+mn-ea"/>
                          <a:ea typeface="+mn-ea"/>
                          <a:cs typeface="+mn-cs"/>
                        </a:rPr>
                        <a:t>雇用主のコロナ対応方針について教育</a:t>
                      </a:r>
                      <a:r>
                        <a:rPr kumimoji="1" lang="ja-JP" altLang="en-US" sz="1200" kern="1200" dirty="0">
                          <a:solidFill>
                            <a:schemeClr val="dk1"/>
                          </a:solidFill>
                          <a:effectLst/>
                          <a:latin typeface="+mn-ea"/>
                          <a:ea typeface="+mn-ea"/>
                          <a:cs typeface="+mn-cs"/>
                        </a:rPr>
                        <a:t>すること。</a:t>
                      </a:r>
                      <a:r>
                        <a:rPr lang="en-US" sz="1200" dirty="0">
                          <a:effectLst/>
                          <a:latin typeface="+mn-ea"/>
                          <a:ea typeface="+mn-ea"/>
                        </a:rPr>
                        <a:t> </a:t>
                      </a:r>
                      <a:endParaRPr lang="en-US" sz="1200" dirty="0">
                        <a:latin typeface="+mn-ea"/>
                        <a:ea typeface="+mn-ea"/>
                      </a:endParaRPr>
                    </a:p>
                  </a:txBody>
                  <a:tcPr anchor="ctr"/>
                </a:tc>
                <a:extLst>
                  <a:ext uri="{0D108BD9-81ED-4DB2-BD59-A6C34878D82A}">
                    <a16:rowId xmlns:a16="http://schemas.microsoft.com/office/drawing/2014/main" val="2924374588"/>
                  </a:ext>
                </a:extLst>
              </a:tr>
              <a:tr h="782136">
                <a:tc>
                  <a:txBody>
                    <a:bodyPr/>
                    <a:lstStyle/>
                    <a:p>
                      <a:r>
                        <a:rPr lang="en-US" sz="1200" dirty="0">
                          <a:latin typeface="+mn-ea"/>
                          <a:ea typeface="+mn-ea"/>
                        </a:rPr>
                        <a:t>・</a:t>
                      </a:r>
                      <a:r>
                        <a:rPr kumimoji="1" lang="ja-JP" altLang="en-US" sz="1200" kern="1200" dirty="0">
                          <a:solidFill>
                            <a:schemeClr val="dk1"/>
                          </a:solidFill>
                          <a:effectLst/>
                          <a:latin typeface="+mn-ea"/>
                          <a:ea typeface="+mn-ea"/>
                          <a:cs typeface="+mn-cs"/>
                        </a:rPr>
                        <a:t>すべての従業員（や顧客）は常に対面で</a:t>
                      </a:r>
                      <a:r>
                        <a:rPr kumimoji="1" lang="ja-JP" altLang="en-US" sz="1200" u="sng" kern="1200" dirty="0">
                          <a:solidFill>
                            <a:schemeClr val="dk1"/>
                          </a:solidFill>
                          <a:effectLst/>
                          <a:latin typeface="+mn-ea"/>
                          <a:ea typeface="+mn-ea"/>
                          <a:cs typeface="+mn-cs"/>
                        </a:rPr>
                        <a:t>最低６フィートの空間を確保</a:t>
                      </a:r>
                      <a:r>
                        <a:rPr kumimoji="1" lang="ja-JP" altLang="en-US" sz="1200" kern="1200" dirty="0">
                          <a:solidFill>
                            <a:schemeClr val="dk1"/>
                          </a:solidFill>
                          <a:effectLst/>
                          <a:latin typeface="+mn-ea"/>
                          <a:ea typeface="+mn-ea"/>
                          <a:cs typeface="+mn-cs"/>
                        </a:rPr>
                        <a:t>すること。特定の業務について</a:t>
                      </a:r>
                      <a:r>
                        <a:rPr kumimoji="1" lang="ja-JP" altLang="en-US" sz="1200" u="sng" kern="1200" dirty="0">
                          <a:solidFill>
                            <a:schemeClr val="dk1"/>
                          </a:solidFill>
                          <a:effectLst/>
                          <a:latin typeface="+mn-ea"/>
                          <a:ea typeface="+mn-ea"/>
                          <a:cs typeface="+mn-cs"/>
                        </a:rPr>
                        <a:t>厳格な社会的距離確保が実行できない</a:t>
                      </a:r>
                      <a:r>
                        <a:rPr kumimoji="1" lang="ja-JP" altLang="en-US" sz="1200" u="sng" kern="1200" dirty="0" smtClean="0">
                          <a:solidFill>
                            <a:schemeClr val="dk1"/>
                          </a:solidFill>
                          <a:effectLst/>
                          <a:latin typeface="+mn-ea"/>
                          <a:ea typeface="+mn-ea"/>
                          <a:cs typeface="+mn-cs"/>
                        </a:rPr>
                        <a:t>場合</a:t>
                      </a:r>
                      <a:r>
                        <a:rPr kumimoji="1" lang="ja-JP" altLang="en-US" sz="1200" kern="1200" dirty="0" smtClean="0">
                          <a:solidFill>
                            <a:schemeClr val="dk1"/>
                          </a:solidFill>
                          <a:effectLst/>
                          <a:latin typeface="+mn-ea"/>
                          <a:ea typeface="+mn-ea"/>
                          <a:cs typeface="+mn-cs"/>
                        </a:rPr>
                        <a:t>、</a:t>
                      </a:r>
                      <a:r>
                        <a:rPr kumimoji="1" lang="ja-JP" altLang="en-US" sz="1200" u="sng" kern="1200" dirty="0" smtClean="0">
                          <a:solidFill>
                            <a:schemeClr val="dk1"/>
                          </a:solidFill>
                          <a:effectLst/>
                          <a:latin typeface="+mn-ea"/>
                          <a:ea typeface="+mn-ea"/>
                          <a:cs typeface="+mn-cs"/>
                        </a:rPr>
                        <a:t>仕切り</a:t>
                      </a:r>
                      <a:r>
                        <a:rPr kumimoji="1" lang="ja-JP" altLang="en-US" sz="1200" u="sng" kern="1200" dirty="0">
                          <a:solidFill>
                            <a:schemeClr val="dk1"/>
                          </a:solidFill>
                          <a:effectLst/>
                          <a:latin typeface="+mn-ea"/>
                          <a:ea typeface="+mn-ea"/>
                          <a:cs typeface="+mn-cs"/>
                        </a:rPr>
                        <a:t>を利用</a:t>
                      </a:r>
                      <a:r>
                        <a:rPr kumimoji="1" lang="ja-JP" altLang="en-US" sz="1200" kern="1200" dirty="0">
                          <a:solidFill>
                            <a:schemeClr val="dk1"/>
                          </a:solidFill>
                          <a:effectLst/>
                          <a:latin typeface="+mn-ea"/>
                          <a:ea typeface="+mn-ea"/>
                          <a:cs typeface="+mn-cs"/>
                        </a:rPr>
                        <a:t>する</a:t>
                      </a:r>
                      <a:r>
                        <a:rPr kumimoji="1" lang="ja-JP" altLang="en-US" sz="1200" kern="1200" dirty="0" smtClean="0">
                          <a:solidFill>
                            <a:schemeClr val="dk1"/>
                          </a:solidFill>
                          <a:effectLst/>
                          <a:latin typeface="+mn-ea"/>
                          <a:ea typeface="+mn-ea"/>
                          <a:cs typeface="+mn-cs"/>
                        </a:rPr>
                        <a:t>こと、狭い</a:t>
                      </a:r>
                      <a:r>
                        <a:rPr kumimoji="1" lang="ja-JP" altLang="en-US" sz="1200" kern="1200" dirty="0">
                          <a:solidFill>
                            <a:schemeClr val="dk1"/>
                          </a:solidFill>
                          <a:effectLst/>
                          <a:latin typeface="+mn-ea"/>
                          <a:ea typeface="+mn-ea"/>
                          <a:cs typeface="+mn-cs"/>
                        </a:rPr>
                        <a:t>場所や閉じられたエリアでの</a:t>
                      </a:r>
                      <a:r>
                        <a:rPr kumimoji="1" lang="ja-JP" altLang="en-US" sz="1200" u="sng" kern="1200" dirty="0">
                          <a:solidFill>
                            <a:schemeClr val="dk1"/>
                          </a:solidFill>
                          <a:effectLst/>
                          <a:latin typeface="+mn-ea"/>
                          <a:ea typeface="+mn-ea"/>
                          <a:cs typeface="+mn-cs"/>
                        </a:rPr>
                        <a:t>スタッフや顧客人数を最小にする</a:t>
                      </a:r>
                      <a:r>
                        <a:rPr kumimoji="1" lang="ja-JP" altLang="en-US" sz="1200" kern="1200" dirty="0" smtClean="0">
                          <a:solidFill>
                            <a:schemeClr val="dk1"/>
                          </a:solidFill>
                          <a:effectLst/>
                          <a:latin typeface="+mn-ea"/>
                          <a:ea typeface="+mn-ea"/>
                          <a:cs typeface="+mn-cs"/>
                        </a:rPr>
                        <a:t>こと、</a:t>
                      </a:r>
                      <a:r>
                        <a:rPr kumimoji="1" lang="ja-JP" altLang="en-US" sz="1200" u="sng" kern="1200" dirty="0" smtClean="0">
                          <a:solidFill>
                            <a:schemeClr val="dk1"/>
                          </a:solidFill>
                          <a:effectLst/>
                          <a:latin typeface="+mn-ea"/>
                          <a:ea typeface="+mn-ea"/>
                          <a:cs typeface="+mn-cs"/>
                        </a:rPr>
                        <a:t>休憩</a:t>
                      </a:r>
                      <a:r>
                        <a:rPr kumimoji="1" lang="ja-JP" altLang="en-US" sz="1200" u="sng" kern="1200" dirty="0">
                          <a:solidFill>
                            <a:schemeClr val="dk1"/>
                          </a:solidFill>
                          <a:effectLst/>
                          <a:latin typeface="+mn-ea"/>
                          <a:ea typeface="+mn-ea"/>
                          <a:cs typeface="+mn-cs"/>
                        </a:rPr>
                        <a:t>やシフト開始をずらす</a:t>
                      </a:r>
                      <a:r>
                        <a:rPr kumimoji="1" lang="ja-JP" altLang="en-US" sz="1200" kern="1200" dirty="0">
                          <a:solidFill>
                            <a:schemeClr val="dk1"/>
                          </a:solidFill>
                          <a:effectLst/>
                          <a:latin typeface="+mn-ea"/>
                          <a:ea typeface="+mn-ea"/>
                          <a:cs typeface="+mn-cs"/>
                        </a:rPr>
                        <a:t>こと</a:t>
                      </a:r>
                      <a:r>
                        <a:rPr kumimoji="1" lang="ja-JP" altLang="en-US" sz="1200" u="sng" kern="1200" dirty="0">
                          <a:solidFill>
                            <a:schemeClr val="dk1"/>
                          </a:solidFill>
                          <a:effectLst/>
                          <a:latin typeface="+mn-ea"/>
                          <a:ea typeface="+mn-ea"/>
                          <a:cs typeface="+mn-cs"/>
                        </a:rPr>
                        <a:t>などの保護措置が求められる</a:t>
                      </a:r>
                      <a:r>
                        <a:rPr kumimoji="1" lang="ja-JP" altLang="en-US" sz="1200" kern="1200" dirty="0">
                          <a:solidFill>
                            <a:schemeClr val="dk1"/>
                          </a:solidFill>
                          <a:effectLst/>
                          <a:latin typeface="+mn-ea"/>
                          <a:ea typeface="+mn-ea"/>
                          <a:cs typeface="+mn-cs"/>
                        </a:rPr>
                        <a:t>。</a:t>
                      </a:r>
                      <a:r>
                        <a:rPr lang="en-US" sz="1200" dirty="0">
                          <a:effectLst/>
                          <a:latin typeface="+mn-ea"/>
                          <a:ea typeface="+mn-ea"/>
                        </a:rPr>
                        <a:t> </a:t>
                      </a:r>
                      <a:endParaRPr lang="en-US" sz="1200" dirty="0">
                        <a:latin typeface="+mn-ea"/>
                        <a:ea typeface="+mn-ea"/>
                      </a:endParaRPr>
                    </a:p>
                  </a:txBody>
                  <a:tcPr anchor="ctr"/>
                </a:tc>
                <a:extLst>
                  <a:ext uri="{0D108BD9-81ED-4DB2-BD59-A6C34878D82A}">
                    <a16:rowId xmlns:a16="http://schemas.microsoft.com/office/drawing/2014/main" val="1356654627"/>
                  </a:ext>
                </a:extLst>
              </a:tr>
              <a:tr h="574630">
                <a:tc>
                  <a:txBody>
                    <a:bodyPr/>
                    <a:lstStyle/>
                    <a:p>
                      <a:r>
                        <a:rPr lang="en-US" sz="1200" dirty="0">
                          <a:latin typeface="+mn-ea"/>
                          <a:ea typeface="+mn-ea"/>
                        </a:rPr>
                        <a:t>・</a:t>
                      </a:r>
                      <a:r>
                        <a:rPr kumimoji="1" lang="ja-JP" altLang="en-US" sz="1200" kern="1200" dirty="0">
                          <a:solidFill>
                            <a:schemeClr val="dk1"/>
                          </a:solidFill>
                          <a:effectLst/>
                          <a:latin typeface="+mn-ea"/>
                          <a:ea typeface="+mn-ea"/>
                          <a:cs typeface="+mn-cs"/>
                        </a:rPr>
                        <a:t>頻繁かつ十分な手洗いを実行し、</a:t>
                      </a:r>
                      <a:r>
                        <a:rPr kumimoji="1" lang="ja-JP" altLang="en-US" sz="1200" u="sng" kern="1200" dirty="0">
                          <a:solidFill>
                            <a:schemeClr val="dk1"/>
                          </a:solidFill>
                          <a:effectLst/>
                          <a:latin typeface="+mn-ea"/>
                          <a:ea typeface="+mn-ea"/>
                          <a:cs typeface="+mn-cs"/>
                        </a:rPr>
                        <a:t>衛生用品を適切に維持</a:t>
                      </a:r>
                      <a:r>
                        <a:rPr kumimoji="1" lang="ja-JP" altLang="en-US" sz="1200" kern="1200" dirty="0">
                          <a:solidFill>
                            <a:schemeClr val="dk1"/>
                          </a:solidFill>
                          <a:effectLst/>
                          <a:latin typeface="+mn-ea"/>
                          <a:ea typeface="+mn-ea"/>
                          <a:cs typeface="+mn-cs"/>
                        </a:rPr>
                        <a:t>すること。道具やその他共有物からの感染を防ぐため</a:t>
                      </a:r>
                      <a:r>
                        <a:rPr kumimoji="1" lang="ja-JP" altLang="en-US" sz="1200" kern="1200" dirty="0" smtClean="0">
                          <a:solidFill>
                            <a:schemeClr val="dk1"/>
                          </a:solidFill>
                          <a:effectLst/>
                          <a:latin typeface="+mn-ea"/>
                          <a:ea typeface="+mn-ea"/>
                          <a:cs typeface="+mn-cs"/>
                        </a:rPr>
                        <a:t>に、安全</a:t>
                      </a:r>
                      <a:r>
                        <a:rPr kumimoji="1" lang="ja-JP" altLang="en-US" sz="1200" kern="1200" dirty="0">
                          <a:solidFill>
                            <a:schemeClr val="dk1"/>
                          </a:solidFill>
                          <a:effectLst/>
                          <a:latin typeface="+mn-ea"/>
                          <a:ea typeface="+mn-ea"/>
                          <a:cs typeface="+mn-cs"/>
                        </a:rPr>
                        <a:t>かつ適切なところで使い捨て手袋を利用すること。</a:t>
                      </a:r>
                      <a:r>
                        <a:rPr lang="en-US" sz="1200" dirty="0">
                          <a:effectLst/>
                          <a:latin typeface="+mn-ea"/>
                          <a:ea typeface="+mn-ea"/>
                        </a:rPr>
                        <a:t> </a:t>
                      </a:r>
                      <a:endParaRPr lang="en-US" sz="1200" dirty="0">
                        <a:latin typeface="+mn-ea"/>
                        <a:ea typeface="+mn-ea"/>
                      </a:endParaRPr>
                    </a:p>
                  </a:txBody>
                  <a:tcPr anchor="ctr"/>
                </a:tc>
                <a:extLst>
                  <a:ext uri="{0D108BD9-81ED-4DB2-BD59-A6C34878D82A}">
                    <a16:rowId xmlns:a16="http://schemas.microsoft.com/office/drawing/2014/main" val="3495277029"/>
                  </a:ext>
                </a:extLst>
              </a:tr>
              <a:tr h="335200">
                <a:tc>
                  <a:txBody>
                    <a:bodyPr/>
                    <a:lstStyle/>
                    <a:p>
                      <a:r>
                        <a:rPr lang="en-US" sz="1200" dirty="0">
                          <a:latin typeface="+mn-ea"/>
                          <a:ea typeface="+mn-ea"/>
                        </a:rPr>
                        <a:t>・</a:t>
                      </a:r>
                      <a:r>
                        <a:rPr kumimoji="1" lang="ja-JP" altLang="en-US" sz="1200" kern="1200" dirty="0">
                          <a:solidFill>
                            <a:schemeClr val="dk1"/>
                          </a:solidFill>
                          <a:effectLst/>
                          <a:latin typeface="+mn-ea"/>
                          <a:ea typeface="+mn-ea"/>
                          <a:cs typeface="+mn-cs"/>
                        </a:rPr>
                        <a:t>共有の接触面に重点を置きながら</a:t>
                      </a:r>
                      <a:r>
                        <a:rPr kumimoji="1" lang="ja-JP" altLang="en-US" sz="1200" u="sng" kern="1200" dirty="0">
                          <a:solidFill>
                            <a:schemeClr val="dk1"/>
                          </a:solidFill>
                          <a:effectLst/>
                          <a:latin typeface="+mn-ea"/>
                          <a:ea typeface="+mn-ea"/>
                          <a:cs typeface="+mn-cs"/>
                        </a:rPr>
                        <a:t>頻繁な清掃や消毒を含むハウスキーピングのスケジュールを策定</a:t>
                      </a:r>
                      <a:r>
                        <a:rPr kumimoji="1" lang="ja-JP" altLang="en-US" sz="1200" kern="1200" dirty="0">
                          <a:solidFill>
                            <a:schemeClr val="dk1"/>
                          </a:solidFill>
                          <a:effectLst/>
                          <a:latin typeface="+mn-ea"/>
                          <a:ea typeface="+mn-ea"/>
                          <a:cs typeface="+mn-cs"/>
                        </a:rPr>
                        <a:t>すること。</a:t>
                      </a:r>
                      <a:r>
                        <a:rPr lang="en-US" sz="1200" dirty="0">
                          <a:effectLst/>
                          <a:latin typeface="+mn-ea"/>
                          <a:ea typeface="+mn-ea"/>
                        </a:rPr>
                        <a:t> </a:t>
                      </a:r>
                      <a:endParaRPr lang="en-US" sz="1200" dirty="0">
                        <a:latin typeface="+mn-ea"/>
                        <a:ea typeface="+mn-ea"/>
                      </a:endParaRPr>
                    </a:p>
                  </a:txBody>
                  <a:tcPr anchor="ctr"/>
                </a:tc>
                <a:extLst>
                  <a:ext uri="{0D108BD9-81ED-4DB2-BD59-A6C34878D82A}">
                    <a16:rowId xmlns:a16="http://schemas.microsoft.com/office/drawing/2014/main" val="3101103265"/>
                  </a:ext>
                </a:extLst>
              </a:tr>
              <a:tr h="832831">
                <a:tc>
                  <a:txBody>
                    <a:bodyPr/>
                    <a:lstStyle/>
                    <a:p>
                      <a:r>
                        <a:rPr lang="en-US" sz="1200" dirty="0">
                          <a:latin typeface="+mn-ea"/>
                          <a:ea typeface="+mn-ea"/>
                        </a:rPr>
                        <a:t>・</a:t>
                      </a:r>
                      <a:r>
                        <a:rPr kumimoji="1" lang="ja-JP" altLang="en-US" sz="1200" u="sng" kern="1200" dirty="0">
                          <a:solidFill>
                            <a:schemeClr val="dk1"/>
                          </a:solidFill>
                          <a:effectLst/>
                          <a:latin typeface="+mn-ea"/>
                          <a:ea typeface="+mn-ea"/>
                          <a:cs typeface="+mn-cs"/>
                        </a:rPr>
                        <a:t>従業員に</a:t>
                      </a:r>
                      <a:r>
                        <a:rPr kumimoji="1" lang="ja-JP" altLang="en-US" sz="1200" u="sng" kern="1200" dirty="0" smtClean="0">
                          <a:solidFill>
                            <a:schemeClr val="dk1"/>
                          </a:solidFill>
                          <a:effectLst/>
                          <a:latin typeface="+mn-ea"/>
                          <a:ea typeface="+mn-ea"/>
                          <a:cs typeface="+mn-cs"/>
                        </a:rPr>
                        <a:t>対し、勤務</a:t>
                      </a:r>
                      <a:r>
                        <a:rPr kumimoji="1" lang="ja-JP" altLang="en-US" sz="1200" u="sng" kern="1200" dirty="0">
                          <a:solidFill>
                            <a:schemeClr val="dk1"/>
                          </a:solidFill>
                          <a:effectLst/>
                          <a:latin typeface="+mn-ea"/>
                          <a:ea typeface="+mn-ea"/>
                          <a:cs typeface="+mn-cs"/>
                        </a:rPr>
                        <a:t>開始時におけるコロナの症状や兆候の確認を行う</a:t>
                      </a:r>
                      <a:r>
                        <a:rPr kumimoji="1" lang="ja-JP" altLang="en-US" sz="1200" kern="1200" dirty="0">
                          <a:solidFill>
                            <a:schemeClr val="dk1"/>
                          </a:solidFill>
                          <a:effectLst/>
                          <a:latin typeface="+mn-ea"/>
                          <a:ea typeface="+mn-ea"/>
                          <a:cs typeface="+mn-cs"/>
                        </a:rPr>
                        <a:t>こと。病気の従業員を確実に自宅待機させる</a:t>
                      </a:r>
                      <a:r>
                        <a:rPr kumimoji="1" lang="ja-JP" altLang="en-US" sz="1200" kern="1200" dirty="0" smtClean="0">
                          <a:solidFill>
                            <a:schemeClr val="dk1"/>
                          </a:solidFill>
                          <a:effectLst/>
                          <a:latin typeface="+mn-ea"/>
                          <a:ea typeface="+mn-ea"/>
                          <a:cs typeface="+mn-cs"/>
                        </a:rPr>
                        <a:t>か、症状</a:t>
                      </a:r>
                      <a:r>
                        <a:rPr kumimoji="1" lang="ja-JP" altLang="en-US" sz="1200" kern="1200" dirty="0">
                          <a:solidFill>
                            <a:schemeClr val="dk1"/>
                          </a:solidFill>
                          <a:effectLst/>
                          <a:latin typeface="+mn-ea"/>
                          <a:ea typeface="+mn-ea"/>
                          <a:cs typeface="+mn-cs"/>
                        </a:rPr>
                        <a:t>を感じる又は風邪のようであれば速やかに自宅に帰らせること。エリアや備品が清潔かつ消毒される</a:t>
                      </a:r>
                      <a:r>
                        <a:rPr kumimoji="1" lang="ja-JP" altLang="en-US" sz="1200" kern="1200" dirty="0" smtClean="0">
                          <a:solidFill>
                            <a:schemeClr val="dk1"/>
                          </a:solidFill>
                          <a:effectLst/>
                          <a:latin typeface="+mn-ea"/>
                          <a:ea typeface="+mn-ea"/>
                          <a:cs typeface="+mn-cs"/>
                        </a:rPr>
                        <a:t>まで、コロナ</a:t>
                      </a:r>
                      <a:r>
                        <a:rPr kumimoji="1" lang="ja-JP" altLang="en-US" sz="1200" kern="1200" dirty="0">
                          <a:solidFill>
                            <a:schemeClr val="dk1"/>
                          </a:solidFill>
                          <a:effectLst/>
                          <a:latin typeface="+mn-ea"/>
                          <a:ea typeface="+mn-ea"/>
                          <a:cs typeface="+mn-cs"/>
                        </a:rPr>
                        <a:t>の可能性のある又は症状が確認された従業員が働いていたエリアや表面をロープで</a:t>
                      </a:r>
                      <a:r>
                        <a:rPr kumimoji="1" lang="ja-JP" altLang="en-US" sz="1200" kern="1200" dirty="0">
                          <a:solidFill>
                            <a:schemeClr val="tx1"/>
                          </a:solidFill>
                          <a:effectLst/>
                          <a:latin typeface="+mn-ea"/>
                          <a:ea typeface="+mn-ea"/>
                          <a:cs typeface="+mn-cs"/>
                        </a:rPr>
                        <a:t>区切る。</a:t>
                      </a:r>
                      <a:r>
                        <a:rPr kumimoji="1" lang="en-US" sz="1200" u="sng" kern="1200" dirty="0">
                          <a:solidFill>
                            <a:schemeClr val="tx1"/>
                          </a:solidFill>
                          <a:effectLst/>
                          <a:latin typeface="+mn-ea"/>
                          <a:ea typeface="+mn-ea"/>
                          <a:cs typeface="+mn-cs"/>
                          <a:hlinkClick r:id="rId7">
                            <a:extLst>
                              <a:ext uri="{A12FA001-AC4F-418D-AE19-62706E023703}">
                                <ahyp:hlinkClr xmlns="" xmlns:ahyp="http://schemas.microsoft.com/office/drawing/2018/hyperlinkcolor" val="tx"/>
                              </a:ext>
                            </a:extLst>
                          </a:hlinkClick>
                        </a:rPr>
                        <a:t>CDC</a:t>
                      </a:r>
                      <a:r>
                        <a:rPr kumimoji="1" lang="ja-JP" altLang="en-US" sz="1200" u="sng" kern="1200" dirty="0">
                          <a:solidFill>
                            <a:schemeClr val="tx1"/>
                          </a:solidFill>
                          <a:effectLst/>
                          <a:latin typeface="+mn-ea"/>
                          <a:ea typeface="+mn-ea"/>
                          <a:cs typeface="+mn-cs"/>
                          <a:hlinkClick r:id="rId7">
                            <a:extLst>
                              <a:ext uri="{A12FA001-AC4F-418D-AE19-62706E023703}">
                                <ahyp:hlinkClr xmlns="" xmlns:ahyp="http://schemas.microsoft.com/office/drawing/2018/hyperlinkcolor" val="tx"/>
                              </a:ext>
                            </a:extLst>
                          </a:hlinkClick>
                        </a:rPr>
                        <a:t>の定める十分な清掃・消毒を行うための清掃ガイドライン</a:t>
                      </a:r>
                      <a:r>
                        <a:rPr kumimoji="1" lang="ja-JP" altLang="en-US" sz="1200" kern="1200" dirty="0">
                          <a:solidFill>
                            <a:schemeClr val="tx1"/>
                          </a:solidFill>
                          <a:effectLst/>
                          <a:latin typeface="+mn-ea"/>
                          <a:ea typeface="+mn-ea"/>
                          <a:cs typeface="+mn-cs"/>
                        </a:rPr>
                        <a:t>に従う</a:t>
                      </a:r>
                      <a:r>
                        <a:rPr kumimoji="1" lang="ja-JP" altLang="en-US" sz="1200" kern="1200" dirty="0">
                          <a:solidFill>
                            <a:schemeClr val="dk1"/>
                          </a:solidFill>
                          <a:effectLst/>
                          <a:latin typeface="+mn-ea"/>
                          <a:ea typeface="+mn-ea"/>
                          <a:cs typeface="+mn-cs"/>
                        </a:rPr>
                        <a:t>こと。</a:t>
                      </a:r>
                      <a:r>
                        <a:rPr lang="en-US" sz="1200" dirty="0">
                          <a:effectLst/>
                          <a:latin typeface="+mn-ea"/>
                          <a:ea typeface="+mn-ea"/>
                        </a:rPr>
                        <a:t> </a:t>
                      </a:r>
                      <a:endParaRPr lang="en-US" sz="1200" dirty="0">
                        <a:latin typeface="+mn-ea"/>
                        <a:ea typeface="+mn-ea"/>
                      </a:endParaRPr>
                    </a:p>
                  </a:txBody>
                  <a:tcPr anchor="ctr"/>
                </a:tc>
                <a:extLst>
                  <a:ext uri="{0D108BD9-81ED-4DB2-BD59-A6C34878D82A}">
                    <a16:rowId xmlns:a16="http://schemas.microsoft.com/office/drawing/2014/main" val="2869629977"/>
                  </a:ext>
                </a:extLst>
              </a:tr>
              <a:tr h="345842">
                <a:tc>
                  <a:txBody>
                    <a:bodyPr/>
                    <a:lstStyle/>
                    <a:p>
                      <a:r>
                        <a:rPr lang="en-US" sz="1200" dirty="0">
                          <a:latin typeface="+mn-ea"/>
                          <a:ea typeface="+mn-ea"/>
                        </a:rPr>
                        <a:t>・</a:t>
                      </a:r>
                      <a:r>
                        <a:rPr kumimoji="1" lang="ja-JP" altLang="en-US" sz="1200" kern="1200" dirty="0">
                          <a:solidFill>
                            <a:schemeClr val="dk1"/>
                          </a:solidFill>
                          <a:effectLst/>
                          <a:latin typeface="+mn-ea"/>
                          <a:ea typeface="+mn-ea"/>
                          <a:cs typeface="+mn-cs"/>
                        </a:rPr>
                        <a:t>利用客が入店する際にすぐに見えるよう、</a:t>
                      </a:r>
                      <a:r>
                        <a:rPr kumimoji="1" lang="ja-JP" altLang="en-US" sz="1200" u="sng" kern="1200" dirty="0">
                          <a:solidFill>
                            <a:schemeClr val="dk1"/>
                          </a:solidFill>
                          <a:effectLst/>
                          <a:latin typeface="+mn-ea"/>
                          <a:ea typeface="+mn-ea"/>
                          <a:cs typeface="+mn-cs"/>
                        </a:rPr>
                        <a:t>入口の目立つ場所にフェイスカバーの着用を要求する標識を掲示</a:t>
                      </a:r>
                      <a:r>
                        <a:rPr kumimoji="1" lang="ja-JP" altLang="en-US" sz="1200" kern="1200" dirty="0">
                          <a:solidFill>
                            <a:schemeClr val="dk1"/>
                          </a:solidFill>
                          <a:effectLst/>
                          <a:latin typeface="+mn-ea"/>
                          <a:ea typeface="+mn-ea"/>
                          <a:cs typeface="+mn-cs"/>
                        </a:rPr>
                        <a:t>する。</a:t>
                      </a:r>
                      <a:endParaRPr lang="en-US" sz="1200" dirty="0">
                        <a:latin typeface="+mn-ea"/>
                        <a:ea typeface="+mn-ea"/>
                      </a:endParaRPr>
                    </a:p>
                  </a:txBody>
                  <a:tcPr anchor="ctr"/>
                </a:tc>
                <a:extLst>
                  <a:ext uri="{0D108BD9-81ED-4DB2-BD59-A6C34878D82A}">
                    <a16:rowId xmlns:a16="http://schemas.microsoft.com/office/drawing/2014/main" val="1808362375"/>
                  </a:ext>
                </a:extLst>
              </a:tr>
              <a:tr h="335200">
                <a:tc>
                  <a:txBody>
                    <a:bodyPr/>
                    <a:lstStyle/>
                    <a:p>
                      <a:r>
                        <a:rPr lang="en-US" sz="1200" dirty="0">
                          <a:latin typeface="+mn-ea"/>
                          <a:ea typeface="+mn-ea"/>
                        </a:rPr>
                        <a:t>・ハイリスク従業員（労働者の権利）に係る知事宣言</a:t>
                      </a:r>
                      <a:r>
                        <a:rPr lang="en-US" sz="1200" dirty="0">
                          <a:latin typeface="+mn-ea"/>
                          <a:ea typeface="+mn-ea"/>
                          <a:hlinkClick r:id="rId8"/>
                        </a:rPr>
                        <a:t>20-46</a:t>
                      </a:r>
                      <a:r>
                        <a:rPr lang="en-US" sz="1200" dirty="0">
                          <a:latin typeface="+mn-ea"/>
                          <a:ea typeface="+mn-ea"/>
                        </a:rPr>
                        <a:t>の必要条件に従うこと。</a:t>
                      </a:r>
                    </a:p>
                  </a:txBody>
                  <a:tcPr anchor="ctr"/>
                </a:tc>
                <a:extLst>
                  <a:ext uri="{0D108BD9-81ED-4DB2-BD59-A6C34878D82A}">
                    <a16:rowId xmlns:a16="http://schemas.microsoft.com/office/drawing/2014/main" val="3072107237"/>
                  </a:ext>
                </a:extLst>
              </a:tr>
              <a:tr h="252000">
                <a:tc>
                  <a:txBody>
                    <a:bodyPr/>
                    <a:lstStyle/>
                    <a:p>
                      <a:endParaRPr lang="en-US" sz="1200" dirty="0">
                        <a:latin typeface="+mn-ea"/>
                        <a:ea typeface="+mn-ea"/>
                      </a:endParaRPr>
                    </a:p>
                  </a:txBody>
                  <a:tcPr anchor="ctr"/>
                </a:tc>
                <a:extLst>
                  <a:ext uri="{0D108BD9-81ED-4DB2-BD59-A6C34878D82A}">
                    <a16:rowId xmlns:a16="http://schemas.microsoft.com/office/drawing/2014/main" val="1689136912"/>
                  </a:ext>
                </a:extLst>
              </a:tr>
              <a:tr h="335200">
                <a:tc>
                  <a:txBody>
                    <a:bodyPr/>
                    <a:lstStyle/>
                    <a:p>
                      <a:r>
                        <a:rPr lang="en-US" sz="1200" dirty="0">
                          <a:latin typeface="+mn-ea"/>
                          <a:ea typeface="+mn-ea"/>
                        </a:rPr>
                        <a:t>すべての企業は</a:t>
                      </a:r>
                      <a:r>
                        <a:rPr lang="en-US" sz="1200" dirty="0" smtClean="0">
                          <a:latin typeface="+mn-ea"/>
                          <a:ea typeface="+mn-ea"/>
                        </a:rPr>
                        <a:t>、</a:t>
                      </a:r>
                      <a:r>
                        <a:rPr lang="en-US" sz="1200" u="sng" dirty="0" smtClean="0">
                          <a:latin typeface="+mn-ea"/>
                          <a:ea typeface="+mn-ea"/>
                        </a:rPr>
                        <a:t>産業に特化した健康</a:t>
                      </a:r>
                      <a:r>
                        <a:rPr lang="en-US" sz="1200" u="sng" dirty="0">
                          <a:latin typeface="+mn-ea"/>
                          <a:ea typeface="+mn-ea"/>
                        </a:rPr>
                        <a:t>・</a:t>
                      </a:r>
                      <a:r>
                        <a:rPr lang="en-US" sz="1200" u="sng" dirty="0" smtClean="0">
                          <a:latin typeface="+mn-ea"/>
                          <a:ea typeface="+mn-ea"/>
                        </a:rPr>
                        <a:t>安全の</a:t>
                      </a:r>
                      <a:r>
                        <a:rPr lang="ja-JP" altLang="en-US" sz="1200" u="sng" dirty="0" smtClean="0">
                          <a:latin typeface="+mn-ea"/>
                          <a:ea typeface="+mn-ea"/>
                        </a:rPr>
                        <a:t>再開</a:t>
                      </a:r>
                      <a:r>
                        <a:rPr lang="en-US" sz="1200" u="sng" dirty="0" smtClean="0">
                          <a:latin typeface="+mn-ea"/>
                          <a:ea typeface="+mn-ea"/>
                        </a:rPr>
                        <a:t>要件も満たす必要</a:t>
                      </a:r>
                      <a:r>
                        <a:rPr lang="en-US" sz="1200" dirty="0" smtClean="0">
                          <a:latin typeface="+mn-ea"/>
                          <a:ea typeface="+mn-ea"/>
                        </a:rPr>
                        <a:t>がある</a:t>
                      </a:r>
                      <a:r>
                        <a:rPr lang="en-US" sz="1200" dirty="0">
                          <a:latin typeface="+mn-ea"/>
                          <a:ea typeface="+mn-ea"/>
                        </a:rPr>
                        <a:t>。</a:t>
                      </a:r>
                    </a:p>
                  </a:txBody>
                  <a:tcPr anchor="ctr"/>
                </a:tc>
                <a:extLst>
                  <a:ext uri="{0D108BD9-81ED-4DB2-BD59-A6C34878D82A}">
                    <a16:rowId xmlns:a16="http://schemas.microsoft.com/office/drawing/2014/main" val="4284905600"/>
                  </a:ext>
                </a:extLst>
              </a:tr>
              <a:tr h="432000">
                <a:tc>
                  <a:txBody>
                    <a:bodyPr/>
                    <a:lstStyle/>
                    <a:p>
                      <a:r>
                        <a:rPr lang="en-US" sz="1200" dirty="0">
                          <a:latin typeface="+mn-ea"/>
                          <a:ea typeface="+mn-ea"/>
                        </a:rPr>
                        <a:t>Challenge Seattle</a:t>
                      </a:r>
                      <a:r>
                        <a:rPr lang="ja-JP" altLang="en-US" sz="1200" dirty="0">
                          <a:latin typeface="+mn-ea"/>
                          <a:ea typeface="+mn-ea"/>
                        </a:rPr>
                        <a:t>と</a:t>
                      </a:r>
                      <a:r>
                        <a:rPr lang="en-US" sz="1200" dirty="0">
                          <a:latin typeface="+mn-ea"/>
                          <a:ea typeface="+mn-ea"/>
                        </a:rPr>
                        <a:t>Washington Roundtable</a:t>
                      </a:r>
                      <a:r>
                        <a:rPr lang="ja-JP" altLang="en-US" sz="1200" dirty="0">
                          <a:latin typeface="+mn-ea"/>
                          <a:ea typeface="+mn-ea"/>
                        </a:rPr>
                        <a:t>が企業活動再開の準備にあたってのポイントであるビジネスチェックリストを制作している。我々（州政府と上述機関）の共通の目標</a:t>
                      </a:r>
                      <a:r>
                        <a:rPr lang="ja-JP" altLang="en-US" sz="1200" dirty="0" smtClean="0">
                          <a:latin typeface="+mn-ea"/>
                          <a:ea typeface="+mn-ea"/>
                        </a:rPr>
                        <a:t>は、雇用者、従業員</a:t>
                      </a:r>
                      <a:r>
                        <a:rPr lang="ja-JP" altLang="en-US" sz="1200" dirty="0">
                          <a:latin typeface="+mn-ea"/>
                          <a:ea typeface="+mn-ea"/>
                        </a:rPr>
                        <a:t>や顧客皆が理解し適合できる明確な要求を設けることである。</a:t>
                      </a:r>
                    </a:p>
                  </a:txBody>
                  <a:tcPr anchor="ctr"/>
                </a:tc>
                <a:extLst>
                  <a:ext uri="{0D108BD9-81ED-4DB2-BD59-A6C34878D82A}">
                    <a16:rowId xmlns:a16="http://schemas.microsoft.com/office/drawing/2014/main" val="1865949234"/>
                  </a:ext>
                </a:extLst>
              </a:tr>
            </a:tbl>
          </a:graphicData>
        </a:graphic>
      </p:graphicFrame>
      <p:sp>
        <p:nvSpPr>
          <p:cNvPr id="5" name="Rectangle 4">
            <a:extLst>
              <a:ext uri="{FF2B5EF4-FFF2-40B4-BE49-F238E27FC236}">
                <a16:creationId xmlns:a16="http://schemas.microsoft.com/office/drawing/2014/main" id="{E2EF42DE-A362-A044-9002-9E8C99691CD8}"/>
              </a:ext>
            </a:extLst>
          </p:cNvPr>
          <p:cNvSpPr/>
          <p:nvPr/>
        </p:nvSpPr>
        <p:spPr>
          <a:xfrm>
            <a:off x="195943" y="6636587"/>
            <a:ext cx="8948057" cy="246221"/>
          </a:xfrm>
          <a:prstGeom prst="rect">
            <a:avLst/>
          </a:prstGeom>
        </p:spPr>
        <p:txBody>
          <a:bodyPr wrap="square">
            <a:spAutoFit/>
          </a:bodyPr>
          <a:lstStyle/>
          <a:p>
            <a:r>
              <a:rPr lang="en-US" sz="1000" dirty="0"/>
              <a:t>出典:ワシントン州政府安全再開計画 </a:t>
            </a:r>
            <a:r>
              <a:rPr lang="en-US" sz="1000" dirty="0">
                <a:hlinkClick r:id="rId9"/>
              </a:rPr>
              <a:t>https://www.governor.wa.gov/sites/default/files/SafeStartPhasedReopening.pdf?utm_medium=email&amp;utm_source=govdelivery</a:t>
            </a:r>
            <a:endParaRPr lang="en-US" sz="1000" dirty="0"/>
          </a:p>
        </p:txBody>
      </p:sp>
      <p:sp>
        <p:nvSpPr>
          <p:cNvPr id="2" name="スライド番号プレースホルダー 1"/>
          <p:cNvSpPr>
            <a:spLocks noGrp="1"/>
          </p:cNvSpPr>
          <p:nvPr>
            <p:ph type="sldNum" sz="quarter" idx="12"/>
          </p:nvPr>
        </p:nvSpPr>
        <p:spPr/>
        <p:txBody>
          <a:bodyPr/>
          <a:lstStyle/>
          <a:p>
            <a:fld id="{C4A177BC-F50E-45AC-9DBC-5FEB2A373AE3}" type="slidenum">
              <a:rPr kumimoji="1" lang="ja-JP" altLang="en-US" smtClean="0"/>
              <a:t>7</a:t>
            </a:fld>
            <a:endParaRPr kumimoji="1" lang="ja-JP" altLang="en-US" dirty="0"/>
          </a:p>
        </p:txBody>
      </p:sp>
    </p:spTree>
    <p:extLst>
      <p:ext uri="{BB962C8B-B14F-4D97-AF65-F5344CB8AC3E}">
        <p14:creationId xmlns:p14="http://schemas.microsoft.com/office/powerpoint/2010/main" val="41823763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7675</TotalTime>
  <Words>1902</Words>
  <Application>Microsoft Office PowerPoint</Application>
  <PresentationFormat>画面に合わせる (4:3)</PresentationFormat>
  <Paragraphs>148</Paragraphs>
  <Slides>7</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charter</vt:lpstr>
      <vt:lpstr>MS PGothic</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lpstr>（1/11開始）ワシントン州新たな活動再開ロードマップの概要① フェーズ移行の考え方</vt:lpstr>
      <vt:lpstr>（1/11開始）ワシントン州新たな活動再開ロードマップの概要②</vt:lpstr>
      <vt:lpstr>PowerPoint プレゼンテーション</vt:lpstr>
      <vt:lpstr>PowerPoint プレゼンテーション</vt:lpstr>
      <vt:lpstr>PowerPoint プレゼンテーション</vt:lpstr>
      <vt:lpstr>PowerPoint プレゼンテーション</vt:lpstr>
    </vt:vector>
  </TitlesOfParts>
  <Company>外務省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ワシントン州活動再開計画（”Safe Start” プラン）の概要</dc:title>
  <dc:creator>情報通信課</dc:creator>
  <cp:lastModifiedBy>情報通信課</cp:lastModifiedBy>
  <cp:revision>340</cp:revision>
  <dcterms:created xsi:type="dcterms:W3CDTF">2020-05-05T17:45:06Z</dcterms:created>
  <dcterms:modified xsi:type="dcterms:W3CDTF">2021-01-30T00:15:10Z</dcterms:modified>
</cp:coreProperties>
</file>